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3"/>
  </p:sldMasterIdLst>
  <p:notesMasterIdLst>
    <p:notesMasterId r:id="rId21"/>
  </p:notesMasterIdLst>
  <p:sldIdLst>
    <p:sldId id="256" r:id="rId4"/>
    <p:sldId id="294" r:id="rId5"/>
    <p:sldId id="300" r:id="rId6"/>
    <p:sldId id="301" r:id="rId7"/>
    <p:sldId id="307" r:id="rId8"/>
    <p:sldId id="305" r:id="rId9"/>
    <p:sldId id="304" r:id="rId10"/>
    <p:sldId id="302" r:id="rId11"/>
    <p:sldId id="309" r:id="rId12"/>
    <p:sldId id="306" r:id="rId13"/>
    <p:sldId id="264" r:id="rId14"/>
    <p:sldId id="292" r:id="rId15"/>
    <p:sldId id="293" r:id="rId16"/>
    <p:sldId id="290" r:id="rId17"/>
    <p:sldId id="275" r:id="rId18"/>
    <p:sldId id="257" r:id="rId19"/>
    <p:sldId id="273" r:id="rId20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654" y="90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1BDCD-71A7-49CD-A59A-BB985833116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9C5E4-89ED-4933-89EC-8DD9C3FEFF9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083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1AFA349E-8E38-1A86-9683-509F877C5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66095" y="975470"/>
            <a:ext cx="11716318" cy="127405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C2168B-921D-B78C-DC10-79868FB4B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70" y="3827289"/>
            <a:ext cx="9200208" cy="4559582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716659C-33F1-54F0-9380-B26C558F42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470" y="912477"/>
            <a:ext cx="9182943" cy="461665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Presentation </a:t>
            </a:r>
            <a:r>
              <a:rPr lang="nb-NO" dirty="0" err="1"/>
              <a:t>audience</a:t>
            </a:r>
            <a:r>
              <a:rPr lang="nb-NO" dirty="0"/>
              <a:t> and date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A12D45-B0C5-4D2F-BD1F-CAA5F6A4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09601FA-9460-4F6D-8750-148ABCD02DE0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E55BB6-7508-CFD0-1D4E-A7FBBF3C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358290"/>
            <a:ext cx="14402" cy="15389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FCBABD-6F8B-2AEE-16D6-903DAEF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365983"/>
            <a:ext cx="14402" cy="30778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E8E8B4D6-979F-D2B1-6881-A43A5D94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1CE54CF7-E820-7796-D131-88D58B759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5470" y="1435685"/>
            <a:ext cx="920020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buNone/>
              <a:defRPr sz="3000"/>
            </a:lvl2pPr>
            <a:lvl3pPr marL="1828709" indent="0">
              <a:buNone/>
              <a:defRPr sz="3000"/>
            </a:lvl3pPr>
            <a:lvl4pPr marL="2743063" indent="0">
              <a:buNone/>
              <a:defRPr sz="3000"/>
            </a:lvl4pPr>
            <a:lvl5pPr marL="3657417" indent="0"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r>
              <a:rPr lang="nb-NO" dirty="0"/>
              <a:t> (</a:t>
            </a:r>
            <a:r>
              <a:rPr lang="nb-NO" dirty="0" err="1"/>
              <a:t>title</a:t>
            </a:r>
            <a:r>
              <a:rPr lang="nb-NO" dirty="0"/>
              <a:t>, 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86F6AC-C0DC-3214-A066-B4C4DBEF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757" y="10932334"/>
            <a:ext cx="6836400" cy="20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2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A4354B11-3EC9-65FB-A7E6-44545FFBB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D4CF688-3C20-A7F1-6FC9-A21D5259BF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4FE270D1-A317-DF4A-F971-E7DDB9D9D2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8B060AC9-93A5-00F5-BA1A-9E5880819E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640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545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460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016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2024-01-31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69C5ADBF-0BFB-9C2F-EF55-4EE4A5D82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51C0A3-0F44-06C7-9681-B9D90058EED3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1533134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2024-01-31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1233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8CFDF-10C1-AC5E-BF44-41E2229A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6345F1-D148-B9EE-72A7-577B7BBD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69F86-9B9D-29A3-B191-2CCB8448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9289FF4-CDA6-4CF7-A769-6BD038D99205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A67C87-688B-47D7-EA32-B036211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AB6F39-9ADC-44BB-78E0-CC9346B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380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2024-01-31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847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70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9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53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115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89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6D328FB-15C8-4558-A69A-E8A4998EBB84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3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D7B1D864-8EB8-4516-B0C7-C21A957BF8D5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1458BF7-C7F0-4DC7-AC85-BC15AEE903F1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7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slide with illustration #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8A533EA-DFC3-479B-B6FB-F1C27A0953A7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1E71-AF8C-41F4-B317-37B016625C5A}" type="datetime1">
              <a:rPr lang="sv-SE" smtClean="0"/>
              <a:t>2024-01-31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DF536E7-0D92-9CDD-A1F6-468BE0B44E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99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10740523" cy="12760801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3FF8C39-C9D6-42CB-934A-43D7A242CD2B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358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41890" y="955198"/>
            <a:ext cx="9791676" cy="1150793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1214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CE71365-1FE0-45B3-AD7A-C23D73DE7C5B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1214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2458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14887607-82C8-7669-6803-2AD0285044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43806" y="955198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3ADBF4-68DE-D4CF-C153-39F6BE20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15278691" cy="923330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  <a:endParaRPr lang="sv-S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FB0ADB2-27CB-B7E3-BBB4-3D0624BB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7AE19D-5ADE-496C-8DB0-9CB112B3CD96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984D4B-2ADA-3421-B74E-B84CB3B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7F15970-7201-1531-A3FC-B2EBE993C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4EADB2E4-2809-4C85-B511-BAACE80F7AD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BA20EE5-2A91-865D-93EF-85B39E8C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22" y="3417554"/>
            <a:ext cx="15278691" cy="7821946"/>
          </a:xfrm>
        </p:spPr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sv-SE" dirty="0"/>
          </a:p>
        </p:txBody>
      </p:sp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905C7A84-9AAF-2EA8-CA0A-4A52BDD2C2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543808" y="6910812"/>
            <a:ext cx="5880939" cy="5547609"/>
          </a:xfrm>
          <a:prstGeom prst="rect">
            <a:avLst/>
          </a:prstGeom>
        </p:spPr>
        <p:txBody>
          <a:bodyPr tIns="1564389"/>
          <a:lstStyle>
            <a:lvl1pPr marL="457177" indent="-457177" algn="ctr" defTabSz="1828709" rtl="0" eaLnBrk="1" latinLnBrk="0" hangingPunct="1">
              <a:lnSpc>
                <a:spcPts val="4800"/>
              </a:lnSpc>
              <a:spcBef>
                <a:spcPts val="3000"/>
              </a:spcBef>
              <a:buFont typeface="EB Garamond" panose="00000500000000000000" pitchFamily="2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6851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33A21C3-8E52-4A98-85BB-56831CAB3D3F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0876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page">
    <p:bg>
      <p:bgPr>
        <a:solidFill>
          <a:srgbClr val="B85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DAC13-3357-C8AD-357F-4A336E36F5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722" y="837949"/>
            <a:ext cx="22390691" cy="1538883"/>
          </a:xfrm>
        </p:spPr>
        <p:txBody>
          <a:bodyPr/>
          <a:lstStyle>
            <a:lvl1pPr>
              <a:lnSpc>
                <a:spcPct val="100000"/>
              </a:lnSpc>
              <a:defRPr sz="10000" b="0" spc="-250" baseline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 dirty="0"/>
              <a:t>Takk for meg!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8B9236-C57D-EA77-36DF-47C139D8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6E2B-BC70-4A13-BF9C-09A2509953A9}" type="datetime1">
              <a:rPr lang="sv-SE" smtClean="0"/>
              <a:t>2024-01-31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479FA12-F3AC-0157-34D9-D7C333B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9753A996-4617-4D33-D6E5-C6A6F711E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70" y="6311625"/>
            <a:ext cx="22444810" cy="6675036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5954F34-8412-3F31-4AA8-715E9913DAF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5722" y="2921386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Author </a:t>
            </a:r>
            <a:r>
              <a:rPr lang="nb-NO" dirty="0" err="1"/>
              <a:t>name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084CFAC0-48EB-8C98-5321-C8351D522F6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5470" y="3386923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(</a:t>
            </a:r>
            <a:r>
              <a:rPr lang="nb-NO" dirty="0" err="1"/>
              <a:t>Title</a:t>
            </a:r>
            <a:r>
              <a:rPr lang="nb-NO" dirty="0"/>
              <a:t>/</a:t>
            </a:r>
            <a:r>
              <a:rPr lang="nb-NO" dirty="0" err="1"/>
              <a:t>position</a:t>
            </a:r>
            <a:r>
              <a:rPr lang="nb-NO" dirty="0"/>
              <a:t>)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102FE7EE-AFA2-4D65-FB2B-010315452CD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5470" y="3842395"/>
            <a:ext cx="10588865" cy="461665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/>
            </a:lvl1pPr>
            <a:lvl2pPr marL="914354" indent="0">
              <a:lnSpc>
                <a:spcPct val="100000"/>
              </a:lnSpc>
              <a:spcBef>
                <a:spcPts val="0"/>
              </a:spcBef>
              <a:buNone/>
              <a:defRPr sz="3000"/>
            </a:lvl2pPr>
            <a:lvl3pPr marL="1828709" indent="0">
              <a:lnSpc>
                <a:spcPct val="100000"/>
              </a:lnSpc>
              <a:spcBef>
                <a:spcPts val="0"/>
              </a:spcBef>
              <a:buNone/>
              <a:defRPr sz="3000"/>
            </a:lvl3pPr>
            <a:lvl4pPr marL="2743063" indent="0">
              <a:lnSpc>
                <a:spcPct val="100000"/>
              </a:lnSpc>
              <a:spcBef>
                <a:spcPts val="0"/>
              </a:spcBef>
              <a:buNone/>
              <a:defRPr sz="3000"/>
            </a:lvl4pPr>
            <a:lvl5pPr marL="3657417" indent="0">
              <a:lnSpc>
                <a:spcPct val="100000"/>
              </a:lnSpc>
              <a:spcBef>
                <a:spcPts val="0"/>
              </a:spcBef>
              <a:buNone/>
              <a:defRPr sz="3000"/>
            </a:lvl5pPr>
          </a:lstStyle>
          <a:p>
            <a:pPr lvl="0"/>
            <a:r>
              <a:rPr lang="nb-NO" dirty="0"/>
              <a:t>email@visitroros.no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F3BAA49-0E7C-0C98-AF8C-A2A38F4311B2}"/>
              </a:ext>
            </a:extLst>
          </p:cNvPr>
          <p:cNvSpPr txBox="1"/>
          <p:nvPr userDrawn="1"/>
        </p:nvSpPr>
        <p:spPr>
          <a:xfrm>
            <a:off x="975470" y="4751561"/>
            <a:ext cx="53340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3000" dirty="0"/>
              <a:t>www.roros.no</a:t>
            </a:r>
          </a:p>
        </p:txBody>
      </p:sp>
    </p:spTree>
    <p:extLst>
      <p:ext uri="{BB962C8B-B14F-4D97-AF65-F5344CB8AC3E}">
        <p14:creationId xmlns:p14="http://schemas.microsoft.com/office/powerpoint/2010/main" val="25267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4">
            <a:extLst>
              <a:ext uri="{FF2B5EF4-FFF2-40B4-BE49-F238E27FC236}">
                <a16:creationId xmlns:a16="http://schemas.microsoft.com/office/drawing/2014/main" id="{A7361502-BAF6-63E6-4F66-134460A837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 via ”</a:t>
            </a:r>
            <a:r>
              <a:rPr lang="sv-SE" dirty="0" err="1"/>
              <a:t>Insert</a:t>
            </a:r>
            <a:r>
              <a:rPr lang="sv-SE" dirty="0"/>
              <a:t>” -&gt; ”Picture”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1B796B-DBFC-8C76-40B5-6CDB629DA0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470" y="4423195"/>
            <a:ext cx="17310943" cy="461664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0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 dirty="0" err="1"/>
              <a:t>Quote</a:t>
            </a:r>
            <a:endParaRPr lang="sv-SE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9825254-6D22-778D-6029-452DC689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9F866-7F33-43F2-97A2-72332BE0FF1F}" type="datetime1">
              <a:rPr lang="sv-SE" smtClean="0"/>
              <a:t>2024-01-31</a:t>
            </a:fld>
            <a:endParaRPr lang="sv-S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77A564-7C60-5AFF-3B27-47A2FFE1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C094215-C1DD-2E2C-CC27-4B6F9A52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755EC2D-83AE-33DB-EAAD-89649D8F0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7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lt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396246D-9EEF-4ABC-9EC2-223DEBDA944D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2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25B4BD3-1C84-8613-6698-E6D89B6CF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14414" y="5398516"/>
            <a:ext cx="17310942" cy="61555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dk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Credit line </a:t>
            </a:r>
            <a:r>
              <a:rPr lang="nb-NO" dirty="0" err="1"/>
              <a:t>optional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A7EFCBF-BB3F-4280-AD0B-3737C85D429C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756101"/>
            <a:ext cx="17310942" cy="415403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5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dark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1C60B1C-7A03-4C12-8BE3-21D3C0299B44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DF3B7CA7-EAF1-6BED-CBE8-9993AAEDD8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50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with light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4">
            <a:extLst>
              <a:ext uri="{FF2B5EF4-FFF2-40B4-BE49-F238E27FC236}">
                <a16:creationId xmlns:a16="http://schemas.microsoft.com/office/drawing/2014/main" id="{1F6DCB07-7BB1-8DD4-57DC-BFEF48CED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tIns="1740535"/>
          <a:lstStyle>
            <a:lvl1pPr marL="457177" indent="-457177" algn="ctr" defTabSz="1828709" rtl="0" eaLnBrk="1" latinLnBrk="0" hangingPunct="1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000"/>
            </a:lvl1pPr>
          </a:lstStyle>
          <a:p>
            <a:r>
              <a:rPr lang="nb-NO"/>
              <a:t>Klikk på ikonet for å legge til et bilde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33FE833-F8BD-4607-9436-AF46360A71A2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BC3A8EC-5657-E9EB-BEE4-6C4CF2D987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5470" y="11938660"/>
            <a:ext cx="3423600" cy="101817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sv-SE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856D613E-05F6-EC0A-5CC1-E51FADE3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57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 with illustration #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958D51-C25D-BDA0-1739-3188EAC1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40EE3F9-7C0E-43AC-8ED4-532EB7BA2011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5E138E-CFE5-23E2-48E1-7AD40C1A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69AF02-9B9E-693F-DAF4-45B19C6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DAB80C5C-A2DC-1174-16D6-9E5B5F00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71" y="3823151"/>
            <a:ext cx="17310942" cy="2000548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3000" b="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sv-SE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00F7DA81-3C0A-D69A-A017-3E4DF21D8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CE531D8-D239-207B-DBA2-E185017723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81B4DDA-7FFF-4900-C6DF-69EA199D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722" y="1281263"/>
            <a:ext cx="22390691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nb-NO" dirty="0"/>
              <a:t>Klikk for å redigere tittelstil</a:t>
            </a:r>
            <a:endParaRPr lang="sv-SE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A643F2D-181A-5041-20F4-AB4ECFBBF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722" y="3417554"/>
            <a:ext cx="22390691" cy="78219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sv-SE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92990F-B493-AC82-DFB6-0B5EA4CAC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8F61-ABA5-43A3-BA61-45A4FC38FFA4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65FD74-F965-3BEA-0367-55B5124C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358290"/>
            <a:ext cx="14402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2E1EEE-09CC-DF03-FE63-EBA5C236A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880370" y="12776907"/>
            <a:ext cx="5486043" cy="215444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4EADB2E4-2809-4C85-B511-BAACE80F7AD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F9C4CC11-2B25-C0CE-60BE-09821DFF596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13ECD839-19EB-E0A1-BAC5-8D517934436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75470" y="11938660"/>
            <a:ext cx="3423600" cy="10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74" r:id="rId19"/>
    <p:sldLayoutId id="2147483675" r:id="rId20"/>
    <p:sldLayoutId id="2147483663" r:id="rId21"/>
    <p:sldLayoutId id="2147483676" r:id="rId22"/>
    <p:sldLayoutId id="2147483678" r:id="rId23"/>
    <p:sldLayoutId id="2147483677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64" r:id="rId30"/>
    <p:sldLayoutId id="2147483672" r:id="rId31"/>
    <p:sldLayoutId id="2147483673" r:id="rId32"/>
    <p:sldLayoutId id="2147483684" r:id="rId33"/>
    <p:sldLayoutId id="2147483685" r:id="rId34"/>
  </p:sldLayoutIdLst>
  <p:hf hdr="0" ftr="0" dt="0"/>
  <p:txStyles>
    <p:titleStyle>
      <a:lvl1pPr algn="l" defTabSz="1828709" rtl="0" eaLnBrk="1" latinLnBrk="0" hangingPunct="1">
        <a:lnSpc>
          <a:spcPts val="7200"/>
        </a:lnSpc>
        <a:spcBef>
          <a:spcPct val="0"/>
        </a:spcBef>
        <a:buNone/>
        <a:defRPr sz="6000" b="1" kern="1200">
          <a:solidFill>
            <a:srgbClr val="B85429"/>
          </a:solidFill>
          <a:latin typeface="+mn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ts val="4800"/>
        </a:lnSpc>
        <a:spcBef>
          <a:spcPts val="3000"/>
        </a:spcBef>
        <a:buFont typeface="EB Garamond" panose="00000500000000000000" pitchFamily="2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Char char="•"/>
        <a:defRPr sz="4000" kern="1200">
          <a:solidFill>
            <a:schemeClr val="dk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5" userDrawn="1">
          <p15:clr>
            <a:srgbClr val="F26B43"/>
          </p15:clr>
        </p15:guide>
        <p15:guide id="106" pos="15359" userDrawn="1">
          <p15:clr>
            <a:srgbClr val="F26B43"/>
          </p15:clr>
        </p15:guide>
        <p15:guide id="107" pos="639" userDrawn="1">
          <p15:clr>
            <a:srgbClr val="F26B43"/>
          </p15:clr>
        </p15:guide>
        <p15:guide id="108" pos="1279" userDrawn="1">
          <p15:clr>
            <a:srgbClr val="F26B43"/>
          </p15:clr>
        </p15:guide>
        <p15:guide id="109" pos="1919" userDrawn="1">
          <p15:clr>
            <a:srgbClr val="F26B43"/>
          </p15:clr>
        </p15:guide>
        <p15:guide id="110" pos="2559" userDrawn="1">
          <p15:clr>
            <a:srgbClr val="F26B43"/>
          </p15:clr>
        </p15:guide>
        <p15:guide id="111" pos="3199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479" userDrawn="1">
          <p15:clr>
            <a:srgbClr val="F26B43"/>
          </p15:clr>
        </p15:guide>
        <p15:guide id="114" pos="5139" userDrawn="1">
          <p15:clr>
            <a:srgbClr val="F26B43"/>
          </p15:clr>
        </p15:guide>
        <p15:guide id="115" pos="5759" userDrawn="1">
          <p15:clr>
            <a:srgbClr val="F26B43"/>
          </p15:clr>
        </p15:guide>
        <p15:guide id="116" pos="6399" userDrawn="1">
          <p15:clr>
            <a:srgbClr val="F26B43"/>
          </p15:clr>
        </p15:guide>
        <p15:guide id="117" pos="7039" userDrawn="1">
          <p15:clr>
            <a:srgbClr val="F26B43"/>
          </p15:clr>
        </p15:guide>
        <p15:guide id="118" pos="7679" userDrawn="1">
          <p15:clr>
            <a:srgbClr val="F26B43"/>
          </p15:clr>
        </p15:guide>
        <p15:guide id="119" pos="8319" userDrawn="1">
          <p15:clr>
            <a:srgbClr val="F26B43"/>
          </p15:clr>
        </p15:guide>
        <p15:guide id="120" pos="8959" userDrawn="1">
          <p15:clr>
            <a:srgbClr val="F26B43"/>
          </p15:clr>
        </p15:guide>
        <p15:guide id="121" pos="9599" userDrawn="1">
          <p15:clr>
            <a:srgbClr val="F26B43"/>
          </p15:clr>
        </p15:guide>
        <p15:guide id="122" pos="10239" userDrawn="1">
          <p15:clr>
            <a:srgbClr val="F26B43"/>
          </p15:clr>
        </p15:guide>
        <p15:guide id="123" pos="10879" userDrawn="1">
          <p15:clr>
            <a:srgbClr val="F26B43"/>
          </p15:clr>
        </p15:guide>
        <p15:guide id="124" pos="11519" userDrawn="1">
          <p15:clr>
            <a:srgbClr val="F26B43"/>
          </p15:clr>
        </p15:guide>
        <p15:guide id="125" pos="12159" userDrawn="1">
          <p15:clr>
            <a:srgbClr val="F26B43"/>
          </p15:clr>
        </p15:guide>
        <p15:guide id="126" pos="12799" userDrawn="1">
          <p15:clr>
            <a:srgbClr val="F26B43"/>
          </p15:clr>
        </p15:guide>
        <p15:guide id="127" pos="13440" userDrawn="1">
          <p15:clr>
            <a:srgbClr val="F26B43"/>
          </p15:clr>
        </p15:guide>
        <p15:guide id="128" pos="14079" userDrawn="1">
          <p15:clr>
            <a:srgbClr val="F26B43"/>
          </p15:clr>
        </p15:guide>
        <p15:guide id="129" pos="14719" userDrawn="1">
          <p15:clr>
            <a:srgbClr val="F26B43"/>
          </p15:clr>
        </p15:guide>
        <p15:guide id="130" orient="horz" userDrawn="1">
          <p15:clr>
            <a:srgbClr val="F26B43"/>
          </p15:clr>
        </p15:guide>
        <p15:guide id="131" orient="horz" pos="8640" userDrawn="1">
          <p15:clr>
            <a:srgbClr val="F26B43"/>
          </p15:clr>
        </p15:guide>
        <p15:guide id="132" orient="horz" pos="640" userDrawn="1">
          <p15:clr>
            <a:srgbClr val="F26B43"/>
          </p15:clr>
        </p15:guide>
        <p15:guide id="133" orient="horz" pos="946" userDrawn="1">
          <p15:clr>
            <a:srgbClr val="F26B43"/>
          </p15:clr>
        </p15:guide>
        <p15:guide id="134" orient="horz" pos="1253" userDrawn="1">
          <p15:clr>
            <a:srgbClr val="F26B43"/>
          </p15:clr>
        </p15:guide>
        <p15:guide id="135" orient="horz" pos="1530" userDrawn="1">
          <p15:clr>
            <a:srgbClr val="F26B43"/>
          </p15:clr>
        </p15:guide>
        <p15:guide id="136" orient="horz" pos="1866" userDrawn="1">
          <p15:clr>
            <a:srgbClr val="F26B43"/>
          </p15:clr>
        </p15:guide>
        <p15:guide id="137" orient="horz" pos="2173" userDrawn="1">
          <p15:clr>
            <a:srgbClr val="F26B43"/>
          </p15:clr>
        </p15:guide>
        <p15:guide id="138" orient="horz" pos="2480" userDrawn="1">
          <p15:clr>
            <a:srgbClr val="F26B43"/>
          </p15:clr>
        </p15:guide>
        <p15:guide id="139" orient="horz" pos="2786" userDrawn="1">
          <p15:clr>
            <a:srgbClr val="F26B43"/>
          </p15:clr>
        </p15:guide>
        <p15:guide id="140" orient="horz" pos="3093" userDrawn="1">
          <p15:clr>
            <a:srgbClr val="F26B43"/>
          </p15:clr>
        </p15:guide>
        <p15:guide id="141" orient="horz" pos="3400" userDrawn="1">
          <p15:clr>
            <a:srgbClr val="F26B43"/>
          </p15:clr>
        </p15:guide>
        <p15:guide id="142" orient="horz" pos="3706" userDrawn="1">
          <p15:clr>
            <a:srgbClr val="F26B43"/>
          </p15:clr>
        </p15:guide>
        <p15:guide id="143" orient="horz" pos="4013" userDrawn="1">
          <p15:clr>
            <a:srgbClr val="F26B43"/>
          </p15:clr>
        </p15:guide>
        <p15:guide id="144" orient="horz" pos="4320" userDrawn="1">
          <p15:clr>
            <a:srgbClr val="F26B43"/>
          </p15:clr>
        </p15:guide>
        <p15:guide id="145" orient="horz" pos="4626" userDrawn="1">
          <p15:clr>
            <a:srgbClr val="F26B43"/>
          </p15:clr>
        </p15:guide>
        <p15:guide id="146" orient="horz" pos="4933" userDrawn="1">
          <p15:clr>
            <a:srgbClr val="F26B43"/>
          </p15:clr>
        </p15:guide>
        <p15:guide id="147" orient="horz" pos="5240" userDrawn="1">
          <p15:clr>
            <a:srgbClr val="F26B43"/>
          </p15:clr>
        </p15:guide>
        <p15:guide id="148" orient="horz" pos="5546" userDrawn="1">
          <p15:clr>
            <a:srgbClr val="F26B43"/>
          </p15:clr>
        </p15:guide>
        <p15:guide id="149" orient="horz" pos="5853" userDrawn="1">
          <p15:clr>
            <a:srgbClr val="F26B43"/>
          </p15:clr>
        </p15:guide>
        <p15:guide id="150" orient="horz" pos="6160" userDrawn="1">
          <p15:clr>
            <a:srgbClr val="F26B43"/>
          </p15:clr>
        </p15:guide>
        <p15:guide id="151" orient="horz" pos="6466" userDrawn="1">
          <p15:clr>
            <a:srgbClr val="F26B43"/>
          </p15:clr>
        </p15:guide>
        <p15:guide id="152" orient="horz" pos="6773" userDrawn="1">
          <p15:clr>
            <a:srgbClr val="F26B43"/>
          </p15:clr>
        </p15:guide>
        <p15:guide id="153" orient="horz" pos="7080" userDrawn="1">
          <p15:clr>
            <a:srgbClr val="F26B43"/>
          </p15:clr>
        </p15:guide>
        <p15:guide id="154" orient="horz" pos="7386" userDrawn="1">
          <p15:clr>
            <a:srgbClr val="F26B43"/>
          </p15:clr>
        </p15:guide>
        <p15:guide id="155" orient="horz" pos="7693" userDrawn="1">
          <p15:clr>
            <a:srgbClr val="F26B43"/>
          </p15:clr>
        </p15:guide>
        <p15:guide id="156" orient="horz" pos="8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6069B000-DD3B-0A16-614E-BC8EA8A7AF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5498" t="17688" r="25498"/>
          <a:stretch/>
        </p:blipFill>
        <p:spPr>
          <a:xfrm>
            <a:off x="12666095" y="3228974"/>
            <a:ext cx="11716318" cy="10487025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3C71114-2F54-4508-AA80-A30FB450F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469" y="3827289"/>
            <a:ext cx="10320059" cy="4559582"/>
          </a:xfrm>
        </p:spPr>
        <p:txBody>
          <a:bodyPr/>
          <a:lstStyle/>
          <a:p>
            <a:r>
              <a:rPr lang="sv-SE" b="1" dirty="0"/>
              <a:t>Organisk synlighet/SEO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04AD84-105F-7870-D0F7-ADA8486380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1.2.2024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A67FBF-74C5-9457-5299-F7945B0E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</a:t>
            </a:fld>
            <a:endParaRPr lang="sv-SE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453C61-ED88-772E-6AA0-7403B6AC6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Bjørn Marius Narjord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621200F7-E875-BE59-92C3-E42725A81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17033" r="17198" b="2295"/>
          <a:stretch/>
        </p:blipFill>
        <p:spPr>
          <a:xfrm>
            <a:off x="11483787" y="7690038"/>
            <a:ext cx="8767483" cy="5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SEO-prinsipper for en artikkel eller side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10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06963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Sidetittel: 50-60 tegn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Metabeskrivelse 150-160 tegn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H1-tag (overskrift) Kun 1 (!)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URL-adresse: 3-4 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Bildestørrelser &lt;100 kb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Alt-tekst i bilder: 120-130 tegn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Hastighet på mobil: &lt;3 sekunder</a:t>
            </a:r>
          </a:p>
          <a:p>
            <a:endParaRPr lang="nb-NO" sz="4400" dirty="0">
              <a:solidFill>
                <a:schemeClr val="bg1"/>
              </a:solidFill>
            </a:endParaRPr>
          </a:p>
          <a:p>
            <a:endParaRPr lang="nb-NO" sz="4400" b="1" dirty="0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6698A9-718B-90BA-4C78-014212AA6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" t="17342" r="36765" b="30608"/>
          <a:stretch/>
        </p:blipFill>
        <p:spPr>
          <a:xfrm>
            <a:off x="9654986" y="3414890"/>
            <a:ext cx="13877365" cy="618631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C72B8B8-6D54-2B4C-DF46-C1FF9661CB27}"/>
              </a:ext>
            </a:extLst>
          </p:cNvPr>
          <p:cNvSpPr txBox="1"/>
          <p:nvPr/>
        </p:nvSpPr>
        <p:spPr>
          <a:xfrm>
            <a:off x="12514641" y="10117138"/>
            <a:ext cx="12196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www.roros.no/overnatting/osterdalen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DC5F7A8-DA6A-8C29-4533-8AA645245C76}"/>
              </a:ext>
            </a:extLst>
          </p:cNvPr>
          <p:cNvSpPr txBox="1"/>
          <p:nvPr/>
        </p:nvSpPr>
        <p:spPr>
          <a:xfrm>
            <a:off x="9654986" y="10107048"/>
            <a:ext cx="2958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URL-adresse:</a:t>
            </a:r>
          </a:p>
        </p:txBody>
      </p:sp>
    </p:spTree>
    <p:extLst>
      <p:ext uri="{BB962C8B-B14F-4D97-AF65-F5344CB8AC3E}">
        <p14:creationId xmlns:p14="http://schemas.microsoft.com/office/powerpoint/2010/main" val="197144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6DB9B6C-5E04-2998-B317-A5852BFD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D9C6CE8-3CCE-A89A-C9F2-C49973B4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</a:t>
            </a:r>
          </a:p>
        </p:txBody>
      </p:sp>
    </p:spTree>
    <p:extLst>
      <p:ext uri="{BB962C8B-B14F-4D97-AF65-F5344CB8AC3E}">
        <p14:creationId xmlns:p14="http://schemas.microsoft.com/office/powerpoint/2010/main" val="30919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slik har vi jobbet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342488" y="11807679"/>
            <a:ext cx="5486043" cy="215444"/>
          </a:xfrm>
        </p:spPr>
        <p:txBody>
          <a:bodyPr/>
          <a:lstStyle/>
          <a:p>
            <a:fld id="{4EADB2E4-2809-4C85-B511-BAACE80F7AD9}" type="slidenum">
              <a:rPr lang="sv-SE" smtClean="0"/>
              <a:t>12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3" y="2834152"/>
            <a:ext cx="596296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Basert på flere søkeordsanalyser så vi store søkevolum for overnatting for både Røros og Østerdalen.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Vi lagde helt nye kategorier der vi delte opp Røros og Østerdalen.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Her lagde vi 2 kategorier, en for Røros og en for Østerdalen.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Innenfor denne «huben» samlet vi alle sider for hoteller, hytter og camping med mer.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D6B00CC-B109-CD29-1E00-528177574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28" t="29358" r="14193" b="8716"/>
          <a:stretch/>
        </p:blipFill>
        <p:spPr>
          <a:xfrm>
            <a:off x="15133384" y="4866735"/>
            <a:ext cx="7695147" cy="661559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39C9684-9D37-DB9F-6434-1D7C92D5AB51}"/>
              </a:ext>
            </a:extLst>
          </p:cNvPr>
          <p:cNvSpPr txBox="1"/>
          <p:nvPr/>
        </p:nvSpPr>
        <p:spPr>
          <a:xfrm>
            <a:off x="15160278" y="11592235"/>
            <a:ext cx="6812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Kategorier: Slik er sidestrukturen satt opp tematisk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E3F2A7A-CCBC-FF8C-9FEE-0E3E86E68ADA}"/>
              </a:ext>
            </a:extLst>
          </p:cNvPr>
          <p:cNvSpPr txBox="1"/>
          <p:nvPr/>
        </p:nvSpPr>
        <p:spPr>
          <a:xfrm>
            <a:off x="7963496" y="11577571"/>
            <a:ext cx="620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Nytt innhold for «Overnatting» i 2023</a:t>
            </a:r>
          </a:p>
        </p:txBody>
      </p:sp>
      <p:pic>
        <p:nvPicPr>
          <p:cNvPr id="15" name="Bilde 14" descr="Et bilde som inneholder tekst, skjermbilde, Nettsted, Nettside&#10;&#10;Automatisk generert beskrivelse">
            <a:extLst>
              <a:ext uri="{FF2B5EF4-FFF2-40B4-BE49-F238E27FC236}">
                <a16:creationId xmlns:a16="http://schemas.microsoft.com/office/drawing/2014/main" id="{DA34FB9F-7FC1-697A-9C8F-DE4D0AAFF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133"/>
          <a:stretch/>
        </p:blipFill>
        <p:spPr>
          <a:xfrm>
            <a:off x="7896130" y="4866735"/>
            <a:ext cx="6832163" cy="66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slik har vi jobbet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13</a:t>
            </a:fld>
            <a:endParaRPr lang="sv-SE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5B61515-C01C-26BD-20EF-1F77ECDDF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0" t="41347" r="27936" b="1164"/>
          <a:stretch/>
        </p:blipFill>
        <p:spPr>
          <a:xfrm>
            <a:off x="13772301" y="3826663"/>
            <a:ext cx="8933435" cy="629277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C4E3F74-3D9E-4826-E28D-0C7F2DF6F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35" t="24063" r="2442" b="19863"/>
          <a:stretch/>
        </p:blipFill>
        <p:spPr>
          <a:xfrm>
            <a:off x="7370308" y="3826663"/>
            <a:ext cx="5915386" cy="6308109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1A3F98-1476-58A4-5E56-DC2CC7EBC3E7}"/>
              </a:ext>
            </a:extLst>
          </p:cNvPr>
          <p:cNvSpPr txBox="1"/>
          <p:nvPr/>
        </p:nvSpPr>
        <p:spPr>
          <a:xfrm>
            <a:off x="7326528" y="10392851"/>
            <a:ext cx="6203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Organisk synlighet: Disse kategoriene ga kraftig vekst i 2023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05468BE-0FC5-698C-1B20-6A5579396E3B}"/>
              </a:ext>
            </a:extLst>
          </p:cNvPr>
          <p:cNvSpPr txBox="1"/>
          <p:nvPr/>
        </p:nvSpPr>
        <p:spPr>
          <a:xfrm>
            <a:off x="948828" y="3706332"/>
            <a:ext cx="569401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Etter et fall i januar implementerte vi den nye sidestrukturen og det nye innholdet for «Overnatting».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Resultatet ble høy vekst, særlig i 2. halvår etter at nytt innhold for overnatting ble lansert i april. 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Trafikken til overnattingssidene doblet seg i 2. halvår. </a:t>
            </a:r>
          </a:p>
        </p:txBody>
      </p:sp>
    </p:spTree>
    <p:extLst>
      <p:ext uri="{BB962C8B-B14F-4D97-AF65-F5344CB8AC3E}">
        <p14:creationId xmlns:p14="http://schemas.microsoft.com/office/powerpoint/2010/main" val="324094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vekst i synlighet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14</a:t>
            </a:fld>
            <a:endParaRPr lang="sv-SE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7B5CBF5-1724-90C6-C36B-3E33C26AD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23" r="15544" b="8952"/>
          <a:stretch/>
        </p:blipFill>
        <p:spPr>
          <a:xfrm>
            <a:off x="975722" y="2729993"/>
            <a:ext cx="22554110" cy="86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Overnatting: vekst i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15</a:t>
            </a:fld>
            <a:endParaRPr lang="sv-SE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14A6C68-E6C5-1FFB-B73C-50D971ADEBBD}"/>
              </a:ext>
            </a:extLst>
          </p:cNvPr>
          <p:cNvSpPr txBox="1"/>
          <p:nvPr/>
        </p:nvSpPr>
        <p:spPr>
          <a:xfrm>
            <a:off x="975722" y="3826663"/>
            <a:ext cx="4964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Verdi: kr 800.000/år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Organisk vekst: </a:t>
            </a:r>
            <a:r>
              <a:rPr lang="nb-NO" b="1" dirty="0">
                <a:solidFill>
                  <a:schemeClr val="bg1"/>
                </a:solidFill>
              </a:rPr>
              <a:t>+494%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Trafikk 2. halvår: </a:t>
            </a:r>
            <a:r>
              <a:rPr lang="nb-NO" b="1" dirty="0">
                <a:solidFill>
                  <a:schemeClr val="bg1"/>
                </a:solidFill>
              </a:rPr>
              <a:t>+57%</a:t>
            </a:r>
          </a:p>
          <a:p>
            <a:endParaRPr lang="nb-NO" b="1" dirty="0">
              <a:solidFill>
                <a:schemeClr val="bg1"/>
              </a:solidFill>
            </a:endParaRPr>
          </a:p>
          <a:p>
            <a:r>
              <a:rPr lang="nb-NO" dirty="0">
                <a:solidFill>
                  <a:schemeClr val="bg1"/>
                </a:solidFill>
              </a:rPr>
              <a:t>Søkevolum: 40.000/mnd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2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Søkeord vi rangerer på i søkemotorene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16</a:t>
            </a:fld>
            <a:endParaRPr lang="sv-SE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EFE197-96AD-F9DD-2315-FAA5AC4F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2" t="39018" r="21079" b="19170"/>
          <a:stretch/>
        </p:blipFill>
        <p:spPr>
          <a:xfrm>
            <a:off x="975722" y="2917608"/>
            <a:ext cx="22353963" cy="83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5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DA5DB-836A-79FC-B1F1-87A023FD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50ACFB-5082-321A-62E4-F3BDE5FC24F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sv-SE" dirty="0"/>
              <a:t>Bjørn Marius Narjord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0A14F14-BC90-3D07-A807-EF2FCA70E69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sv-SE" dirty="0"/>
              <a:t>SEO-rådgiver - Intent SEO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390C4C-6E29-012C-4D73-E1F3D961230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sv-SE" dirty="0"/>
              <a:t>bjorn@intentseo.no</a:t>
            </a:r>
          </a:p>
        </p:txBody>
      </p:sp>
    </p:spTree>
    <p:extLst>
      <p:ext uri="{BB962C8B-B14F-4D97-AF65-F5344CB8AC3E}">
        <p14:creationId xmlns:p14="http://schemas.microsoft.com/office/powerpoint/2010/main" val="375936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 om meg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2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026601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Bjørn Marius Narjord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Jobber med synlighet i Google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b="1" dirty="0">
                <a:solidFill>
                  <a:schemeClr val="bg1"/>
                </a:solidFill>
              </a:rPr>
              <a:t>Søkemotoroptimalisering (SEO)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Intent SEO + Intenbloggen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www.intentseo.no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Fra Os kommune, bor i Narjordet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9385B85-8F91-1E77-A86C-3B6A53F8E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" t="16645" r="10905" b="-5075"/>
          <a:stretch/>
        </p:blipFill>
        <p:spPr>
          <a:xfrm>
            <a:off x="11161059" y="3953435"/>
            <a:ext cx="11347002" cy="64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2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SEO er ikke..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3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79577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Å putte inn noen søkeord her og der på nettsiden, og håpe på det beste.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Noe som gir resultater over natta.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Veldig mystisk…</a:t>
            </a:r>
            <a:endParaRPr lang="nb-NO" sz="4400" b="1" dirty="0">
              <a:solidFill>
                <a:schemeClr val="bg1"/>
              </a:solidFill>
            </a:endParaRP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Noe som bare enkelte bedrifter og personer kan gjøre.</a:t>
            </a:r>
          </a:p>
        </p:txBody>
      </p:sp>
    </p:spTree>
    <p:extLst>
      <p:ext uri="{BB962C8B-B14F-4D97-AF65-F5344CB8AC3E}">
        <p14:creationId xmlns:p14="http://schemas.microsoft.com/office/powerpoint/2010/main" val="27691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SEO er!...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2909270"/>
            <a:ext cx="1841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Arbeid med kvalitetsinnhold over tid som gjør at målgruppen din finner deg, husker deg og engasjerer seg.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Den kanalen innenfor digital markedsføring som gir mest tilbake.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En aktivitet du gjør i samspill med andre kanaler innenfor digital markedsføring.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Summen av mange detaljer og mye jobb!</a:t>
            </a:r>
          </a:p>
        </p:txBody>
      </p:sp>
    </p:spTree>
    <p:extLst>
      <p:ext uri="{BB962C8B-B14F-4D97-AF65-F5344CB8AC3E}">
        <p14:creationId xmlns:p14="http://schemas.microsoft.com/office/powerpoint/2010/main" val="211041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Eksempel: Bryllup på Røros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5</a:t>
            </a:fld>
            <a:endParaRPr lang="sv-SE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13EA14C-11C7-43CE-0A74-8A0912E8B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33" r="35594" b="41302"/>
          <a:stretch/>
        </p:blipFill>
        <p:spPr>
          <a:xfrm>
            <a:off x="12422055" y="7178524"/>
            <a:ext cx="10066180" cy="347046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0FE71CE-6A5E-CD38-18E0-6E1463D212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0" t="75210" r="35594" b="-2438"/>
          <a:stretch/>
        </p:blipFill>
        <p:spPr>
          <a:xfrm>
            <a:off x="3200400" y="3029264"/>
            <a:ext cx="8970667" cy="2298386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6828D3B-2B66-1745-A333-C1DD407CD8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56" t="26729" r="19884" b="3071"/>
          <a:stretch/>
        </p:blipFill>
        <p:spPr>
          <a:xfrm>
            <a:off x="3168296" y="5327649"/>
            <a:ext cx="5241405" cy="5483783"/>
          </a:xfrm>
          <a:prstGeom prst="rect">
            <a:avLst/>
          </a:prstGeom>
        </p:spPr>
      </p:pic>
      <p:pic>
        <p:nvPicPr>
          <p:cNvPr id="20" name="Bilde 19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569D9EEC-E016-6FC3-8A09-CDC7B3C19F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 b="10365"/>
          <a:stretch/>
        </p:blipFill>
        <p:spPr>
          <a:xfrm>
            <a:off x="8627000" y="5318607"/>
            <a:ext cx="3544067" cy="6326546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862886F6-74F0-A00E-5D67-6DDEAE65E6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828" r="45102" b="41855"/>
          <a:stretch/>
        </p:blipFill>
        <p:spPr>
          <a:xfrm>
            <a:off x="12422055" y="3037723"/>
            <a:ext cx="10021716" cy="392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1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Hvordan fungerer SEO for ViRØST?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6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169140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Visit Røros og Østerdalen må skape synlighet for tema og søkeord som kan øke bevissthet og bringe mer trafikk og besøk inn til regionen vår.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Ikke noe poeng å skape synlighet rundt medlemmenes egne søkeord.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Roros.no skal primært lede de besøkende videre til de ulike medlemmene.</a:t>
            </a:r>
          </a:p>
          <a:p>
            <a:r>
              <a:rPr lang="nb-NO" sz="4400" dirty="0">
                <a:solidFill>
                  <a:schemeClr val="bg1"/>
                </a:solidFill>
              </a:rPr>
              <a:t> </a:t>
            </a:r>
          </a:p>
          <a:p>
            <a:endParaRPr lang="nb-NO" sz="4400" b="1" dirty="0">
              <a:solidFill>
                <a:schemeClr val="bg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5A459F3-C78B-6013-2A62-8BB90E2ED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97" r="36834" b="14705"/>
          <a:stretch/>
        </p:blipFill>
        <p:spPr>
          <a:xfrm>
            <a:off x="13347226" y="1437832"/>
            <a:ext cx="10019187" cy="567200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3EF3C5B-39A7-D8DB-2F37-8DC5F9730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04" r="33527" b="18652"/>
          <a:stretch/>
        </p:blipFill>
        <p:spPr>
          <a:xfrm>
            <a:off x="13347226" y="7804438"/>
            <a:ext cx="10019186" cy="507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9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SEO i praksis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7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211312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Google rangerer sider og ikke nettsteder i sin søkemotor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Derfor kan en dårlig optimalisert side på nettstedet ditt trekke ned helheten </a:t>
            </a: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Evne å lage innhold som er nyttig for mottakeren (snu fokuset utover)</a:t>
            </a:r>
            <a:endParaRPr lang="nb-NO" sz="4400" b="1" dirty="0">
              <a:solidFill>
                <a:schemeClr val="bg1"/>
              </a:solidFill>
            </a:endParaRP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Et teknisk ryddig nettsted som er oversiktlig med enkel sidestruktur </a:t>
            </a:r>
          </a:p>
        </p:txBody>
      </p:sp>
    </p:spTree>
    <p:extLst>
      <p:ext uri="{BB962C8B-B14F-4D97-AF65-F5344CB8AC3E}">
        <p14:creationId xmlns:p14="http://schemas.microsoft.com/office/powerpoint/2010/main" val="392111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Hva må til for å lykkes med SEO?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8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76350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Forstå søkeintensjon (hva søker brukeren etter?)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Tenke helhetlige emner – ikke enkelte søkeord</a:t>
            </a:r>
            <a:endParaRPr lang="nb-NO" sz="4400" b="1" dirty="0">
              <a:solidFill>
                <a:schemeClr val="bg1"/>
              </a:solidFill>
            </a:endParaRPr>
          </a:p>
          <a:p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Evne å lage innhold som er nyttig for mottakeren (snu fokuset utover)</a:t>
            </a:r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Forstå konkurransen og konkurrentene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Sette dette inn i egen kundereise</a:t>
            </a:r>
          </a:p>
        </p:txBody>
      </p:sp>
    </p:spTree>
    <p:extLst>
      <p:ext uri="{BB962C8B-B14F-4D97-AF65-F5344CB8AC3E}">
        <p14:creationId xmlns:p14="http://schemas.microsoft.com/office/powerpoint/2010/main" val="145877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108362-53EC-28BB-3ABC-C83BD144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Hvordan jobbe med sider og artikler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F97DE72-A9F8-2DEC-B4C8-D5A4414A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B2E4-2809-4C85-B511-BAACE80F7AD9}" type="slidenum">
              <a:rPr lang="sv-SE" smtClean="0"/>
              <a:t>9</a:t>
            </a:fld>
            <a:endParaRPr lang="sv-SE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C5F68BF-741C-1F41-C55A-5EECB1ED5BA1}"/>
              </a:ext>
            </a:extLst>
          </p:cNvPr>
          <p:cNvSpPr txBox="1"/>
          <p:nvPr/>
        </p:nvSpPr>
        <p:spPr>
          <a:xfrm>
            <a:off x="895040" y="3285786"/>
            <a:ext cx="1763500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Det finnes mange formater og typer innhold.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Det kan være guider, lister, informative artikler, salgssider og landingssider med mer.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Nøkkelen er å finne ut hva søkemotoren ønsker seg.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Lengde og omgang vil også variere.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44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</a:rPr>
              <a:t>En artikkel kan være alt fra 500-5000 ord.</a:t>
            </a:r>
          </a:p>
        </p:txBody>
      </p:sp>
    </p:spTree>
    <p:extLst>
      <p:ext uri="{BB962C8B-B14F-4D97-AF65-F5344CB8AC3E}">
        <p14:creationId xmlns:p14="http://schemas.microsoft.com/office/powerpoint/2010/main" val="142103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262423"/>
      </a:dk1>
      <a:lt1>
        <a:srgbClr val="FFFFFF"/>
      </a:lt1>
      <a:dk2>
        <a:srgbClr val="8A2C18"/>
      </a:dk2>
      <a:lt2>
        <a:srgbClr val="B85429"/>
      </a:lt2>
      <a:accent1>
        <a:srgbClr val="7B8040"/>
      </a:accent1>
      <a:accent2>
        <a:srgbClr val="4A4C20"/>
      </a:accent2>
      <a:accent3>
        <a:srgbClr val="AABFC9"/>
      </a:accent3>
      <a:accent4>
        <a:srgbClr val="688996"/>
      </a:accent4>
      <a:accent5>
        <a:srgbClr val="E3BA8F"/>
      </a:accent5>
      <a:accent6>
        <a:srgbClr val="A86C36"/>
      </a:accent6>
      <a:hlink>
        <a:srgbClr val="0563C1"/>
      </a:hlink>
      <a:folHlink>
        <a:srgbClr val="954F72"/>
      </a:folHlink>
    </a:clrScheme>
    <a:fontScheme name="Egendefinert 90">
      <a:majorFont>
        <a:latin typeface="PP Editorial Old Ultralight"/>
        <a:ea typeface=""/>
        <a:cs typeface=""/>
      </a:majorFont>
      <a:minorFont>
        <a:latin typeface="Beausite Classic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8A2C18"/>
    </a:custClr>
    <a:custClr name="Custom Color 2">
      <a:srgbClr val="CF8333"/>
    </a:custClr>
    <a:custClr name="Custom Color 3">
      <a:srgbClr val="B05B27"/>
    </a:custClr>
  </a:custClrLst>
  <a:extLst>
    <a:ext uri="{05A4C25C-085E-4340-85A3-A5531E510DB2}">
      <thm15:themeFamily xmlns:thm15="http://schemas.microsoft.com/office/thememl/2012/main" name="VRO_PPT.potx" id="{F9CEBBB7-A640-4C5B-9592-49978AAC7C47}" vid="{579D7C7E-3010-404C-92C7-F8B0B75175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723C3FA-BF32-4994-B389-463905362F4C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62DE3E4-E91C-4B61-ABAE-77C511B53014}">
  <we:reference id="57db97c6-56e5-4674-9af2-c47f9e90923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6" ma:contentTypeDescription="Create a new document." ma:contentTypeScope="" ma:versionID="708d7fa6c2ecc464925f2b7a498ad758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5de9aa2e14c38ecc95c2c62160be349b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7895D-8AB6-4C2D-AB70-B8C5CDF44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65030F-6420-4331-8591-DD844C2507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4276</TotalTime>
  <Words>618</Words>
  <Application>Microsoft Office PowerPoint</Application>
  <PresentationFormat>Egendefinert</PresentationFormat>
  <Paragraphs>122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Arial</vt:lpstr>
      <vt:lpstr>Beausite Classic Clear</vt:lpstr>
      <vt:lpstr>Calibri</vt:lpstr>
      <vt:lpstr>EB Garamond</vt:lpstr>
      <vt:lpstr>Office-tema</vt:lpstr>
      <vt:lpstr>Organisk synlighet/SEO</vt:lpstr>
      <vt:lpstr>Kort om meg</vt:lpstr>
      <vt:lpstr>SEO er ikke..</vt:lpstr>
      <vt:lpstr>SEO er!...</vt:lpstr>
      <vt:lpstr>Eksempel: Bryllup på Røros</vt:lpstr>
      <vt:lpstr>Hvordan fungerer SEO for ViRØST?</vt:lpstr>
      <vt:lpstr>SEO i praksis</vt:lpstr>
      <vt:lpstr>Hva må til for å lykkes med SEO?</vt:lpstr>
      <vt:lpstr>Hvordan jobbe med sider og artikler</vt:lpstr>
      <vt:lpstr>SEO-prinsipper for en artikkel eller side</vt:lpstr>
      <vt:lpstr>Overnatting</vt:lpstr>
      <vt:lpstr>Overnatting: slik har vi jobbet</vt:lpstr>
      <vt:lpstr>Overnatting: slik har vi jobbet</vt:lpstr>
      <vt:lpstr>Overnatting: vekst i synlighet 2023</vt:lpstr>
      <vt:lpstr>Overnatting: vekst i 2023</vt:lpstr>
      <vt:lpstr>Søkeord vi rangerer på i søkemotorene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Mali Finborud</dc:creator>
  <cp:lastModifiedBy>Bjørn Marius Narjord</cp:lastModifiedBy>
  <cp:revision>74</cp:revision>
  <dcterms:created xsi:type="dcterms:W3CDTF">2024-01-25T18:36:20Z</dcterms:created>
  <dcterms:modified xsi:type="dcterms:W3CDTF">2024-02-01T07:20:08Z</dcterms:modified>
</cp:coreProperties>
</file>