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3"/>
  </p:sldMasterIdLst>
  <p:notesMasterIdLst>
    <p:notesMasterId r:id="rId39"/>
  </p:notesMasterIdLst>
  <p:sldIdLst>
    <p:sldId id="256" r:id="rId4"/>
    <p:sldId id="294" r:id="rId5"/>
    <p:sldId id="278" r:id="rId6"/>
    <p:sldId id="279" r:id="rId7"/>
    <p:sldId id="280" r:id="rId8"/>
    <p:sldId id="319" r:id="rId9"/>
    <p:sldId id="326" r:id="rId10"/>
    <p:sldId id="297" r:id="rId11"/>
    <p:sldId id="291" r:id="rId12"/>
    <p:sldId id="288" r:id="rId13"/>
    <p:sldId id="274" r:id="rId14"/>
    <p:sldId id="287" r:id="rId15"/>
    <p:sldId id="283" r:id="rId16"/>
    <p:sldId id="298" r:id="rId17"/>
    <p:sldId id="284" r:id="rId18"/>
    <p:sldId id="264" r:id="rId19"/>
    <p:sldId id="292" r:id="rId20"/>
    <p:sldId id="275" r:id="rId21"/>
    <p:sldId id="327" r:id="rId22"/>
    <p:sldId id="329" r:id="rId23"/>
    <p:sldId id="328" r:id="rId24"/>
    <p:sldId id="304" r:id="rId25"/>
    <p:sldId id="306" r:id="rId26"/>
    <p:sldId id="302" r:id="rId27"/>
    <p:sldId id="299" r:id="rId28"/>
    <p:sldId id="331" r:id="rId29"/>
    <p:sldId id="333" r:id="rId30"/>
    <p:sldId id="301" r:id="rId31"/>
    <p:sldId id="334" r:id="rId32"/>
    <p:sldId id="273" r:id="rId33"/>
    <p:sldId id="2147475147" r:id="rId34"/>
    <p:sldId id="2147475142" r:id="rId35"/>
    <p:sldId id="2147475144" r:id="rId36"/>
    <p:sldId id="2147475145" r:id="rId37"/>
    <p:sldId id="2147475146" r:id="rId38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40" y="1200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BDCD-71A7-49CD-A59A-BB985833116F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C5E4-89ED-4933-89EC-8DD9C3FEFF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865ddbe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865ddbe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42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865ddbe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865ddbe9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909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Uberørt natur – stillhet og natur 3. viktigste i turistundersøkelsen</a:t>
            </a:r>
          </a:p>
          <a:p>
            <a:endParaRPr lang="nb-NO"/>
          </a:p>
          <a:p>
            <a:r>
              <a:rPr lang="nb-NO"/>
              <a:t>Her har vi et eldorado å tilby!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40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53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treffer vi på alt!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9C5E4-89ED-4933-89EC-8DD9C3FEFF95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31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1AFA349E-8E38-1A86-9683-509F877C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66095" y="975470"/>
            <a:ext cx="11716318" cy="12740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2168B-921D-B78C-DC10-79868FB4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16659C-33F1-54F0-9380-B26C558F4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470" y="912477"/>
            <a:ext cx="9182943" cy="461665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Presentation </a:t>
            </a:r>
            <a:r>
              <a:rPr lang="nb-NO" dirty="0" err="1"/>
              <a:t>audience</a:t>
            </a:r>
            <a:r>
              <a:rPr lang="nb-NO" dirty="0"/>
              <a:t> and date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2D45-B0C5-4D2F-BD1F-CAA5F6A4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9601FA-9460-4F6D-8750-148ABCD02DE0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5BB6-7508-CFD0-1D4E-A7FBBF3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358290"/>
            <a:ext cx="14402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CBABD-6F8B-2AEE-16D6-903DA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365983"/>
            <a:ext cx="14402" cy="30778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8E8B4D6-979F-D2B1-6881-A43A5D9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1CE54CF7-E820-7796-D131-88D58B759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470" y="1435685"/>
            <a:ext cx="92002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buNone/>
              <a:defRPr sz="3000"/>
            </a:lvl2pPr>
            <a:lvl3pPr marL="1828709" indent="0">
              <a:buNone/>
              <a:defRPr sz="3000"/>
            </a:lvl3pPr>
            <a:lvl4pPr marL="2743063" indent="0">
              <a:buNone/>
              <a:defRPr sz="3000"/>
            </a:lvl4pPr>
            <a:lvl5pPr marL="3657417" indent="0"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r>
              <a:rPr lang="nb-NO" dirty="0"/>
              <a:t> (</a:t>
            </a:r>
            <a:r>
              <a:rPr lang="nb-NO" dirty="0" err="1"/>
              <a:t>title</a:t>
            </a:r>
            <a:r>
              <a:rPr lang="nb-NO" dirty="0"/>
              <a:t>, 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86F6AC-C0DC-3214-A066-B4C4DBEF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4354B11-3EC9-65FB-A7E6-44545FFBB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D4CF688-3C20-A7F1-6FC9-A21D5259B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4FE270D1-A317-DF4A-F971-E7DDB9D9D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B060AC9-93A5-00F5-BA1A-9E5880819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2024-05-07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40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2024-05-07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545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2024-05-07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16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2024-05-07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9C5ADBF-0BFB-9C2F-EF55-4EE4A5D82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51C0A3-0F44-06C7-9681-B9D90058EED3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153313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2024-05-07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2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8CFDF-10C1-AC5E-BF44-41E2229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345F1-D148-B9EE-72A7-577B7BB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69F86-9B9D-29A3-B191-2CCB844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289FF4-CDA6-4CF7-A769-6BD038D99205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67C87-688B-47D7-EA32-B036211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AB6F39-9ADC-44BB-78E0-CC9346B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8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2024-05-07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84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7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9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53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115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2024-05-07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9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2024-05-07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3580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2024-05-07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2458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2024-05-07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851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0876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2024-05-07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2526799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1146" y="1186734"/>
            <a:ext cx="22720121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1146" y="3073266"/>
            <a:ext cx="10665706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109" lvl="0" indent="-84660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4"/>
            </a:lvl1pPr>
            <a:lvl2pPr marL="2438218" lvl="1" indent="-81273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2pPr>
            <a:lvl3pPr marL="3657325" lvl="2" indent="-81273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3pPr>
            <a:lvl4pPr marL="4876434" lvl="3" indent="-81273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4pPr>
            <a:lvl5pPr marL="6095543" lvl="4" indent="-81273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5pPr>
            <a:lvl6pPr marL="7314652" lvl="5" indent="-81273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6pPr>
            <a:lvl7pPr marL="8533759" lvl="6" indent="-81273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7pPr>
            <a:lvl8pPr marL="9752868" lvl="7" indent="-81273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8pPr>
            <a:lvl9pPr marL="10971977" lvl="8" indent="-812739">
              <a:spcBef>
                <a:spcPts val="4266"/>
              </a:spcBef>
              <a:spcAft>
                <a:spcPts val="4266"/>
              </a:spcAft>
              <a:buSzPts val="1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2885561" y="3073266"/>
            <a:ext cx="10665706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9109" lvl="0" indent="-84660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4"/>
            </a:lvl1pPr>
            <a:lvl2pPr marL="2438218" lvl="1" indent="-81273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2pPr>
            <a:lvl3pPr marL="3657325" lvl="2" indent="-81273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3pPr>
            <a:lvl4pPr marL="4876434" lvl="3" indent="-81273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4pPr>
            <a:lvl5pPr marL="6095543" lvl="4" indent="-81273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5pPr>
            <a:lvl6pPr marL="7314652" lvl="5" indent="-812739">
              <a:spcBef>
                <a:spcPts val="4266"/>
              </a:spcBef>
              <a:spcAft>
                <a:spcPts val="0"/>
              </a:spcAft>
              <a:buSzPts val="1200"/>
              <a:buChar char="■"/>
              <a:defRPr sz="3200"/>
            </a:lvl6pPr>
            <a:lvl7pPr marL="8533759" lvl="6" indent="-812739">
              <a:spcBef>
                <a:spcPts val="4266"/>
              </a:spcBef>
              <a:spcAft>
                <a:spcPts val="0"/>
              </a:spcAft>
              <a:buSzPts val="1200"/>
              <a:buChar char="●"/>
              <a:defRPr sz="3200"/>
            </a:lvl7pPr>
            <a:lvl8pPr marL="9752868" lvl="7" indent="-812739">
              <a:spcBef>
                <a:spcPts val="4266"/>
              </a:spcBef>
              <a:spcAft>
                <a:spcPts val="0"/>
              </a:spcAft>
              <a:buSzPts val="1200"/>
              <a:buChar char="○"/>
              <a:defRPr sz="3200"/>
            </a:lvl8pPr>
            <a:lvl9pPr marL="10971977" lvl="8" indent="-812739">
              <a:spcBef>
                <a:spcPts val="4266"/>
              </a:spcBef>
              <a:spcAft>
                <a:spcPts val="4266"/>
              </a:spcAft>
              <a:buSzPts val="1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2591751" y="12435246"/>
            <a:ext cx="1463105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6232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pan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‹#›</a:t>
            </a:fld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 userDrawn="1"/>
        </p:nvSpPr>
        <p:spPr>
          <a:xfrm>
            <a:off x="3" y="0"/>
            <a:ext cx="8251365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6" tIns="91428" rIns="182856" bIns="91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7200" b="0" i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5009146" cy="48419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991" y="1600046"/>
            <a:ext cx="7087997" cy="73096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87844" y="1406529"/>
            <a:ext cx="14518329" cy="1045845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914308" indent="0">
              <a:buNone/>
              <a:defRPr/>
            </a:lvl2pPr>
          </a:lstStyle>
          <a:p>
            <a:pPr lvl="0"/>
            <a:r>
              <a:rPr lang="nb-NO"/>
              <a:t>Sett inn bilde, diagram, video, tabell </a:t>
            </a:r>
            <a:r>
              <a:rPr lang="nb-NO" err="1"/>
              <a:t>etc</a:t>
            </a:r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3940224-A7C9-3A43-AFA8-6C153A967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988" y="4594226"/>
            <a:ext cx="7088691" cy="7716720"/>
          </a:xfrm>
        </p:spPr>
        <p:txBody>
          <a:bodyPr>
            <a:normAutofit/>
          </a:bodyPr>
          <a:lstStyle>
            <a:lvl1pPr marL="685732" indent="-685732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4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3093340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2024-05-07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7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CE531D8-D239-207B-DBA2-E18501772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1B4DDA-7FFF-4900-C6DF-69EA199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22390691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 dirty="0"/>
              <a:t>Klikk for å redigere tittelstil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643F2D-181A-5041-20F4-AB4ECFBB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722" y="3417554"/>
            <a:ext cx="22390691" cy="7821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92990F-B493-AC82-DFB6-0B5EA4CA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8F61-ABA5-43A3-BA61-45A4FC38FFA4}" type="datetime1">
              <a:rPr lang="sv-SE" smtClean="0"/>
              <a:t>2024-05-07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65FD74-F965-3BEA-0367-55B5124C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E1EEE-09CC-DF03-FE63-EBA5C236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0370" y="12776907"/>
            <a:ext cx="548604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9C4CC11-2B25-C0CE-60BE-09821DFF596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13ECD839-19EB-E0A1-BAC5-8D517934436F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74" r:id="rId19"/>
    <p:sldLayoutId id="2147483675" r:id="rId20"/>
    <p:sldLayoutId id="2147483663" r:id="rId21"/>
    <p:sldLayoutId id="2147483676" r:id="rId22"/>
    <p:sldLayoutId id="2147483678" r:id="rId23"/>
    <p:sldLayoutId id="2147483677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64" r:id="rId30"/>
    <p:sldLayoutId id="2147483672" r:id="rId31"/>
    <p:sldLayoutId id="2147483673" r:id="rId32"/>
    <p:sldLayoutId id="2147483684" r:id="rId33"/>
    <p:sldLayoutId id="2147483685" r:id="rId34"/>
    <p:sldLayoutId id="2147483705" r:id="rId35"/>
    <p:sldLayoutId id="2147483706" r:id="rId36"/>
  </p:sldLayoutIdLst>
  <p:hf hdr="0" ftr="0" dt="0"/>
  <p:txStyles>
    <p:titleStyle>
      <a:lvl1pPr algn="l" defTabSz="1828709" rtl="0" eaLnBrk="1" latinLnBrk="0" hangingPunct="1">
        <a:lnSpc>
          <a:spcPts val="7200"/>
        </a:lnSpc>
        <a:spcBef>
          <a:spcPct val="0"/>
        </a:spcBef>
        <a:buNone/>
        <a:defRPr sz="6000" b="1" kern="1200">
          <a:solidFill>
            <a:srgbClr val="B85429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ts val="4800"/>
        </a:lnSpc>
        <a:spcBef>
          <a:spcPts val="3000"/>
        </a:spcBef>
        <a:buFont typeface="EB Garamond" panose="00000500000000000000" pitchFamily="2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5" userDrawn="1">
          <p15:clr>
            <a:srgbClr val="F26B43"/>
          </p15:clr>
        </p15:guide>
        <p15:guide id="106" pos="15359" userDrawn="1">
          <p15:clr>
            <a:srgbClr val="F26B43"/>
          </p15:clr>
        </p15:guide>
        <p15:guide id="107" pos="639" userDrawn="1">
          <p15:clr>
            <a:srgbClr val="F26B43"/>
          </p15:clr>
        </p15:guide>
        <p15:guide id="108" pos="1279" userDrawn="1">
          <p15:clr>
            <a:srgbClr val="F26B43"/>
          </p15:clr>
        </p15:guide>
        <p15:guide id="109" pos="1919" userDrawn="1">
          <p15:clr>
            <a:srgbClr val="F26B43"/>
          </p15:clr>
        </p15:guide>
        <p15:guide id="110" pos="2559" userDrawn="1">
          <p15:clr>
            <a:srgbClr val="F26B43"/>
          </p15:clr>
        </p15:guide>
        <p15:guide id="111" pos="3199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479" userDrawn="1">
          <p15:clr>
            <a:srgbClr val="F26B43"/>
          </p15:clr>
        </p15:guide>
        <p15:guide id="114" pos="5139" userDrawn="1">
          <p15:clr>
            <a:srgbClr val="F26B43"/>
          </p15:clr>
        </p15:guide>
        <p15:guide id="115" pos="5759" userDrawn="1">
          <p15:clr>
            <a:srgbClr val="F26B43"/>
          </p15:clr>
        </p15:guide>
        <p15:guide id="116" pos="6399" userDrawn="1">
          <p15:clr>
            <a:srgbClr val="F26B43"/>
          </p15:clr>
        </p15:guide>
        <p15:guide id="117" pos="7039" userDrawn="1">
          <p15:clr>
            <a:srgbClr val="F26B43"/>
          </p15:clr>
        </p15:guide>
        <p15:guide id="118" pos="7679" userDrawn="1">
          <p15:clr>
            <a:srgbClr val="F26B43"/>
          </p15:clr>
        </p15:guide>
        <p15:guide id="119" pos="8319" userDrawn="1">
          <p15:clr>
            <a:srgbClr val="F26B43"/>
          </p15:clr>
        </p15:guide>
        <p15:guide id="120" pos="8959" userDrawn="1">
          <p15:clr>
            <a:srgbClr val="F26B43"/>
          </p15:clr>
        </p15:guide>
        <p15:guide id="121" pos="9599" userDrawn="1">
          <p15:clr>
            <a:srgbClr val="F26B43"/>
          </p15:clr>
        </p15:guide>
        <p15:guide id="122" pos="10239" userDrawn="1">
          <p15:clr>
            <a:srgbClr val="F26B43"/>
          </p15:clr>
        </p15:guide>
        <p15:guide id="123" pos="10879" userDrawn="1">
          <p15:clr>
            <a:srgbClr val="F26B43"/>
          </p15:clr>
        </p15:guide>
        <p15:guide id="124" pos="11519" userDrawn="1">
          <p15:clr>
            <a:srgbClr val="F26B43"/>
          </p15:clr>
        </p15:guide>
        <p15:guide id="125" pos="12159" userDrawn="1">
          <p15:clr>
            <a:srgbClr val="F26B43"/>
          </p15:clr>
        </p15:guide>
        <p15:guide id="126" pos="12799" userDrawn="1">
          <p15:clr>
            <a:srgbClr val="F26B43"/>
          </p15:clr>
        </p15:guide>
        <p15:guide id="127" pos="13440" userDrawn="1">
          <p15:clr>
            <a:srgbClr val="F26B43"/>
          </p15:clr>
        </p15:guide>
        <p15:guide id="128" pos="14079" userDrawn="1">
          <p15:clr>
            <a:srgbClr val="F26B43"/>
          </p15:clr>
        </p15:guide>
        <p15:guide id="129" pos="14719" userDrawn="1">
          <p15:clr>
            <a:srgbClr val="F26B43"/>
          </p15:clr>
        </p15:guide>
        <p15:guide id="130" orient="horz" userDrawn="1">
          <p15:clr>
            <a:srgbClr val="F26B43"/>
          </p15:clr>
        </p15:guide>
        <p15:guide id="131" orient="horz" pos="8640" userDrawn="1">
          <p15:clr>
            <a:srgbClr val="F26B43"/>
          </p15:clr>
        </p15:guide>
        <p15:guide id="132" orient="horz" pos="640" userDrawn="1">
          <p15:clr>
            <a:srgbClr val="F26B43"/>
          </p15:clr>
        </p15:guide>
        <p15:guide id="133" orient="horz" pos="946" userDrawn="1">
          <p15:clr>
            <a:srgbClr val="F26B43"/>
          </p15:clr>
        </p15:guide>
        <p15:guide id="134" orient="horz" pos="1253" userDrawn="1">
          <p15:clr>
            <a:srgbClr val="F26B43"/>
          </p15:clr>
        </p15:guide>
        <p15:guide id="135" orient="horz" pos="1530" userDrawn="1">
          <p15:clr>
            <a:srgbClr val="F26B43"/>
          </p15:clr>
        </p15:guide>
        <p15:guide id="136" orient="horz" pos="1866" userDrawn="1">
          <p15:clr>
            <a:srgbClr val="F26B43"/>
          </p15:clr>
        </p15:guide>
        <p15:guide id="137" orient="horz" pos="2173" userDrawn="1">
          <p15:clr>
            <a:srgbClr val="F26B43"/>
          </p15:clr>
        </p15:guide>
        <p15:guide id="138" orient="horz" pos="2480" userDrawn="1">
          <p15:clr>
            <a:srgbClr val="F26B43"/>
          </p15:clr>
        </p15:guide>
        <p15:guide id="139" orient="horz" pos="2786" userDrawn="1">
          <p15:clr>
            <a:srgbClr val="F26B43"/>
          </p15:clr>
        </p15:guide>
        <p15:guide id="140" orient="horz" pos="3093" userDrawn="1">
          <p15:clr>
            <a:srgbClr val="F26B43"/>
          </p15:clr>
        </p15:guide>
        <p15:guide id="141" orient="horz" pos="3400" userDrawn="1">
          <p15:clr>
            <a:srgbClr val="F26B43"/>
          </p15:clr>
        </p15:guide>
        <p15:guide id="142" orient="horz" pos="3706" userDrawn="1">
          <p15:clr>
            <a:srgbClr val="F26B43"/>
          </p15:clr>
        </p15:guide>
        <p15:guide id="143" orient="horz" pos="4013" userDrawn="1">
          <p15:clr>
            <a:srgbClr val="F26B43"/>
          </p15:clr>
        </p15:guide>
        <p15:guide id="144" orient="horz" pos="4320" userDrawn="1">
          <p15:clr>
            <a:srgbClr val="F26B43"/>
          </p15:clr>
        </p15:guide>
        <p15:guide id="145" orient="horz" pos="4626" userDrawn="1">
          <p15:clr>
            <a:srgbClr val="F26B43"/>
          </p15:clr>
        </p15:guide>
        <p15:guide id="146" orient="horz" pos="4933" userDrawn="1">
          <p15:clr>
            <a:srgbClr val="F26B43"/>
          </p15:clr>
        </p15:guide>
        <p15:guide id="147" orient="horz" pos="5240" userDrawn="1">
          <p15:clr>
            <a:srgbClr val="F26B43"/>
          </p15:clr>
        </p15:guide>
        <p15:guide id="148" orient="horz" pos="5546" userDrawn="1">
          <p15:clr>
            <a:srgbClr val="F26B43"/>
          </p15:clr>
        </p15:guide>
        <p15:guide id="149" orient="horz" pos="5853" userDrawn="1">
          <p15:clr>
            <a:srgbClr val="F26B43"/>
          </p15:clr>
        </p15:guide>
        <p15:guide id="150" orient="horz" pos="6160" userDrawn="1">
          <p15:clr>
            <a:srgbClr val="F26B43"/>
          </p15:clr>
        </p15:guide>
        <p15:guide id="151" orient="horz" pos="6466" userDrawn="1">
          <p15:clr>
            <a:srgbClr val="F26B43"/>
          </p15:clr>
        </p15:guide>
        <p15:guide id="152" orient="horz" pos="6773" userDrawn="1">
          <p15:clr>
            <a:srgbClr val="F26B43"/>
          </p15:clr>
        </p15:guide>
        <p15:guide id="153" orient="horz" pos="7080" userDrawn="1">
          <p15:clr>
            <a:srgbClr val="F26B43"/>
          </p15:clr>
        </p15:guide>
        <p15:guide id="154" orient="horz" pos="7386" userDrawn="1">
          <p15:clr>
            <a:srgbClr val="F26B43"/>
          </p15:clr>
        </p15:guide>
        <p15:guide id="155" orient="horz" pos="7693" userDrawn="1">
          <p15:clr>
            <a:srgbClr val="F26B43"/>
          </p15:clr>
        </p15:guide>
        <p15:guide id="156" orient="horz" pos="8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6069B000-DD3B-0A16-614E-BC8EA8A7AF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498" t="17688" r="25498"/>
          <a:stretch/>
        </p:blipFill>
        <p:spPr>
          <a:xfrm>
            <a:off x="12666095" y="3228974"/>
            <a:ext cx="11716318" cy="10487025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3C71114-2F54-4508-AA80-A30FB450F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69" y="3827289"/>
            <a:ext cx="10320059" cy="4559582"/>
          </a:xfrm>
        </p:spPr>
        <p:txBody>
          <a:bodyPr/>
          <a:lstStyle/>
          <a:p>
            <a:r>
              <a:rPr lang="sv-SE" b="1" dirty="0"/>
              <a:t>Nøkkeltall roros.no</a:t>
            </a:r>
            <a:br>
              <a:rPr lang="sv-SE" b="1" dirty="0"/>
            </a:br>
            <a:r>
              <a:rPr lang="sv-SE" b="1" dirty="0"/>
              <a:t>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04AD84-105F-7870-D0F7-ADA848638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A67FBF-74C5-9457-5299-F7945B0E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</a:t>
            </a:fld>
            <a:endParaRPr lang="sv-SE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6453C61-ED88-772E-6AA0-7403B6AC6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Bjørn Marius Narjord</a:t>
            </a:r>
          </a:p>
        </p:txBody>
      </p:sp>
    </p:spTree>
    <p:extLst>
      <p:ext uri="{BB962C8B-B14F-4D97-AF65-F5344CB8AC3E}">
        <p14:creationId xmlns:p14="http://schemas.microsoft.com/office/powerpoint/2010/main" val="320111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Søkeord og emner med vekst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10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24229" y="3637500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2A6AAA4-690C-158B-68C4-237BA2208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2" t="39018" r="21079" b="19170"/>
          <a:stretch/>
        </p:blipFill>
        <p:spPr>
          <a:xfrm>
            <a:off x="975722" y="2917608"/>
            <a:ext cx="22353963" cy="83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5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Nøkkeltall Google Search Console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11</a:t>
            </a:fld>
            <a:endParaRPr lang="sv-SE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3C29883-1D02-7BF1-6265-A6FC2FC7A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7" t="43792" r="5365" b="1973"/>
          <a:stretch/>
        </p:blipFill>
        <p:spPr>
          <a:xfrm>
            <a:off x="1854551" y="2863788"/>
            <a:ext cx="20633032" cy="83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Mest besøkte sider Q4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12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3673459-0131-7C04-A2FB-16100A970B93}"/>
              </a:ext>
            </a:extLst>
          </p:cNvPr>
          <p:cNvSpPr txBox="1"/>
          <p:nvPr/>
        </p:nvSpPr>
        <p:spPr>
          <a:xfrm>
            <a:off x="975722" y="3240982"/>
            <a:ext cx="35167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Mest besøk oktober til desember 2023.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3DBFAF1-900F-814E-DC5D-0334E0AF7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55" t="32194" r="6119"/>
          <a:stretch/>
        </p:blipFill>
        <p:spPr>
          <a:xfrm>
            <a:off x="4645548" y="3101009"/>
            <a:ext cx="19115440" cy="96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Demografiske tall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13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17418" y="1400611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45C58F7-8CC7-280F-95BE-7BE29B8A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18" y="3334982"/>
            <a:ext cx="22241175" cy="73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2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Kanaler trafikk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14</a:t>
            </a:fld>
            <a:endParaRPr lang="sv-SE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A892BEA-77C2-709E-F2FE-3600A9BBF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3" t="27893" r="25465" b="15094"/>
          <a:stretch/>
        </p:blipFill>
        <p:spPr>
          <a:xfrm>
            <a:off x="6502043" y="2410693"/>
            <a:ext cx="16236513" cy="986268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55DB5C3-EF32-DA06-29C5-1FB1A185C7CB}"/>
              </a:ext>
            </a:extLst>
          </p:cNvPr>
          <p:cNvSpPr txBox="1"/>
          <p:nvPr/>
        </p:nvSpPr>
        <p:spPr>
          <a:xfrm>
            <a:off x="975722" y="3191950"/>
            <a:ext cx="43493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Snitt-tall mnd for de tre mest populære kanalene for trafikk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Flater og skjermer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15</a:t>
            </a:fld>
            <a:endParaRPr lang="sv-SE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AACE26A-D023-514C-CBCB-75BFEE6B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38" y="3178601"/>
            <a:ext cx="17895258" cy="78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6DB9B6C-5E04-2998-B317-A5852BFD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9C6CE8-3CCE-A89A-C9F2-C49973B4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</a:t>
            </a:r>
          </a:p>
        </p:txBody>
      </p:sp>
    </p:spTree>
    <p:extLst>
      <p:ext uri="{BB962C8B-B14F-4D97-AF65-F5344CB8AC3E}">
        <p14:creationId xmlns:p14="http://schemas.microsoft.com/office/powerpoint/2010/main" val="30919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slik har vi jobbet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342488" y="11807679"/>
            <a:ext cx="5486043" cy="215444"/>
          </a:xfrm>
        </p:spPr>
        <p:txBody>
          <a:bodyPr/>
          <a:lstStyle/>
          <a:p>
            <a:fld id="{4EADB2E4-2809-4C85-B511-BAACE80F7AD9}" type="slidenum">
              <a:rPr lang="sv-SE" smtClean="0"/>
              <a:t>17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14A6C68-E6C5-1FFB-B73C-50D971ADEBBD}"/>
              </a:ext>
            </a:extLst>
          </p:cNvPr>
          <p:cNvSpPr txBox="1"/>
          <p:nvPr/>
        </p:nvSpPr>
        <p:spPr>
          <a:xfrm>
            <a:off x="975723" y="2834152"/>
            <a:ext cx="596296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Basert på flere søkeordsanalyser så vi store søkevolum for overnatting for både Røros og Østerdalen.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Vi lagde en helt nye kategorier der vi delte opp Røros og Østerdalen.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Her lagde vi 2 kategorier, en for Røros og en for Østerdalen.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Innenfor denne «huben» samlet vi alle sider for hoteller, hytter og camping med mer.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D6B00CC-B109-CD29-1E00-528177574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28" t="29358" r="14193" b="8716"/>
          <a:stretch/>
        </p:blipFill>
        <p:spPr>
          <a:xfrm>
            <a:off x="15133384" y="4866735"/>
            <a:ext cx="7695147" cy="661559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39C9684-9D37-DB9F-6434-1D7C92D5AB51}"/>
              </a:ext>
            </a:extLst>
          </p:cNvPr>
          <p:cNvSpPr txBox="1"/>
          <p:nvPr/>
        </p:nvSpPr>
        <p:spPr>
          <a:xfrm>
            <a:off x="15160278" y="11592235"/>
            <a:ext cx="681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Kategorier: Slik er sidestrukturen satt opp tematisk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E3F2A7A-CCBC-FF8C-9FEE-0E3E86E68ADA}"/>
              </a:ext>
            </a:extLst>
          </p:cNvPr>
          <p:cNvSpPr txBox="1"/>
          <p:nvPr/>
        </p:nvSpPr>
        <p:spPr>
          <a:xfrm>
            <a:off x="7963496" y="11577571"/>
            <a:ext cx="620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Nytt innhold for «Overnatting» i 2023</a:t>
            </a:r>
          </a:p>
        </p:txBody>
      </p:sp>
      <p:pic>
        <p:nvPicPr>
          <p:cNvPr id="15" name="Bilde 14" descr="Et bilde som inneholder tekst, skjermbilde, Nettsted, Nettside&#10;&#10;Automatisk generert beskrivelse">
            <a:extLst>
              <a:ext uri="{FF2B5EF4-FFF2-40B4-BE49-F238E27FC236}">
                <a16:creationId xmlns:a16="http://schemas.microsoft.com/office/drawing/2014/main" id="{DA34FB9F-7FC1-697A-9C8F-DE4D0AAFF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33"/>
          <a:stretch/>
        </p:blipFill>
        <p:spPr>
          <a:xfrm>
            <a:off x="7896130" y="4866735"/>
            <a:ext cx="6832163" cy="66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vekst i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18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14A6C68-E6C5-1FFB-B73C-50D971ADEBBD}"/>
              </a:ext>
            </a:extLst>
          </p:cNvPr>
          <p:cNvSpPr txBox="1"/>
          <p:nvPr/>
        </p:nvSpPr>
        <p:spPr>
          <a:xfrm>
            <a:off x="975722" y="3826663"/>
            <a:ext cx="49641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Verdi: kr 800.000/år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Besøk: 36.000</a:t>
            </a:r>
            <a:br>
              <a:rPr lang="nb-NO" dirty="0">
                <a:solidFill>
                  <a:schemeClr val="bg1"/>
                </a:solidFill>
              </a:rPr>
            </a:b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Visning/bruker: 2.70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Organisk vekst: </a:t>
            </a:r>
            <a:r>
              <a:rPr lang="nb-NO" b="1" dirty="0">
                <a:solidFill>
                  <a:schemeClr val="bg1"/>
                </a:solidFill>
              </a:rPr>
              <a:t>+494%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Trafikk 2. halvår: </a:t>
            </a:r>
            <a:r>
              <a:rPr lang="nb-NO" b="1" dirty="0">
                <a:solidFill>
                  <a:schemeClr val="bg1"/>
                </a:solidFill>
              </a:rPr>
              <a:t>+57%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Søkevolum: 40.000/mnd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AD3DBE0-4E82-BC4A-0D5D-69E35FACC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7" t="25909" r="2703" b="12595"/>
          <a:stretch/>
        </p:blipFill>
        <p:spPr>
          <a:xfrm>
            <a:off x="6289925" y="3380715"/>
            <a:ext cx="17103382" cy="69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2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6069B000-DD3B-0A16-614E-BC8EA8A7AF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498" t="17688" r="25498"/>
          <a:stretch/>
        </p:blipFill>
        <p:spPr>
          <a:xfrm>
            <a:off x="12666095" y="3228974"/>
            <a:ext cx="11716318" cy="10487025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3C71114-2F54-4508-AA80-A30FB450F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69" y="3827289"/>
            <a:ext cx="10320059" cy="4559582"/>
          </a:xfrm>
        </p:spPr>
        <p:txBody>
          <a:bodyPr/>
          <a:lstStyle/>
          <a:p>
            <a:r>
              <a:rPr lang="sv-SE" b="1" dirty="0"/>
              <a:t>Nøkkeltall Q1 2024</a:t>
            </a:r>
            <a:br>
              <a:rPr lang="sv-SE" b="1" dirty="0"/>
            </a:br>
            <a:r>
              <a:rPr lang="sv-SE" b="1" dirty="0"/>
              <a:t>www.roros.no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04AD84-105F-7870-D0F7-ADA848638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15.4.2024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A67FBF-74C5-9457-5299-F7945B0E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19</a:t>
            </a:fld>
            <a:endParaRPr lang="sv-SE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6453C61-ED88-772E-6AA0-7403B6AC6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Bjørn Marius Narjord</a:t>
            </a:r>
          </a:p>
        </p:txBody>
      </p:sp>
    </p:spTree>
    <p:extLst>
      <p:ext uri="{BB962C8B-B14F-4D97-AF65-F5344CB8AC3E}">
        <p14:creationId xmlns:p14="http://schemas.microsoft.com/office/powerpoint/2010/main" val="111439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Høydepunkter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02660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Økt organisk synlighet </a:t>
            </a:r>
            <a:r>
              <a:rPr lang="nb-NO" sz="4400" b="1" dirty="0">
                <a:solidFill>
                  <a:schemeClr val="bg1"/>
                </a:solidFill>
              </a:rPr>
              <a:t>+257%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Topp 3 plasseringer i Google økte med </a:t>
            </a:r>
            <a:r>
              <a:rPr lang="nb-NO" sz="4400" b="1" dirty="0">
                <a:solidFill>
                  <a:schemeClr val="bg1"/>
                </a:solidFill>
              </a:rPr>
              <a:t>+246%</a:t>
            </a: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Synlighet for kategorien «Overnatting» økte med </a:t>
            </a:r>
            <a:r>
              <a:rPr lang="nb-NO" sz="4400" b="1" dirty="0">
                <a:solidFill>
                  <a:schemeClr val="bg1"/>
                </a:solidFill>
              </a:rPr>
              <a:t>+494%</a:t>
            </a: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Trafikken til overnattingssidene økte med </a:t>
            </a:r>
            <a:r>
              <a:rPr lang="nb-NO" sz="4400" b="1" dirty="0">
                <a:solidFill>
                  <a:schemeClr val="bg1"/>
                </a:solidFill>
              </a:rPr>
              <a:t>+57%</a:t>
            </a:r>
            <a:r>
              <a:rPr lang="nb-NO" sz="4400" dirty="0">
                <a:solidFill>
                  <a:schemeClr val="bg1"/>
                </a:solidFill>
              </a:rPr>
              <a:t> i 2. halvår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C0AA490D-566C-085D-D7FF-F3EC7FB01ED9}"/>
              </a:ext>
            </a:extLst>
          </p:cNvPr>
          <p:cNvGrpSpPr/>
          <p:nvPr/>
        </p:nvGrpSpPr>
        <p:grpSpPr>
          <a:xfrm>
            <a:off x="11833411" y="3205104"/>
            <a:ext cx="11195908" cy="6614187"/>
            <a:chOff x="971549" y="2547493"/>
            <a:chExt cx="14737544" cy="8872110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2F2D6AF2-B6EB-F507-0B4A-75949DD1D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671" t="19317" r="3024" b="19322"/>
            <a:stretch/>
          </p:blipFill>
          <p:spPr>
            <a:xfrm>
              <a:off x="975722" y="2547493"/>
              <a:ext cx="14733371" cy="8872110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A332F70D-15D0-3C95-7BD8-2FDA313B7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833" t="20136" r="54094" b="73370"/>
            <a:stretch/>
          </p:blipFill>
          <p:spPr>
            <a:xfrm>
              <a:off x="971549" y="2547493"/>
              <a:ext cx="7295703" cy="923330"/>
            </a:xfrm>
            <a:prstGeom prst="rect">
              <a:avLst/>
            </a:prstGeom>
          </p:spPr>
        </p:pic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EE4D1D2-220A-B96D-466E-F7714E3448BC}"/>
              </a:ext>
            </a:extLst>
          </p:cNvPr>
          <p:cNvSpPr txBox="1"/>
          <p:nvPr/>
        </p:nvSpPr>
        <p:spPr>
          <a:xfrm>
            <a:off x="12021669" y="9955679"/>
            <a:ext cx="1026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Vekst: </a:t>
            </a:r>
            <a:r>
              <a:rPr lang="nb-NO" sz="2800" dirty="0">
                <a:solidFill>
                  <a:schemeClr val="bg1"/>
                </a:solidFill>
              </a:rPr>
              <a:t>Overnatting på www.roros.no</a:t>
            </a:r>
          </a:p>
        </p:txBody>
      </p:sp>
    </p:spTree>
    <p:extLst>
      <p:ext uri="{BB962C8B-B14F-4D97-AF65-F5344CB8AC3E}">
        <p14:creationId xmlns:p14="http://schemas.microsoft.com/office/powerpoint/2010/main" val="3867527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Organisk synlighet roros.no Q1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20</a:t>
            </a:fld>
            <a:endParaRPr lang="sv-SE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630F09C5-6BE5-5A21-AF53-B1A2E5906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41" t="46066" r="15250" b="26398"/>
          <a:stretch/>
        </p:blipFill>
        <p:spPr>
          <a:xfrm>
            <a:off x="1116407" y="4358976"/>
            <a:ext cx="22149597" cy="58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3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Høydepunkter Q1 2024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21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1" y="3067128"/>
            <a:ext cx="9302508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Økt rangeringsdistribusjon med </a:t>
            </a:r>
            <a:r>
              <a:rPr lang="nb-NO" sz="5400" b="1" dirty="0">
                <a:solidFill>
                  <a:schemeClr val="bg1"/>
                </a:solidFill>
              </a:rPr>
              <a:t>13,71% </a:t>
            </a:r>
            <a:r>
              <a:rPr lang="nb-NO" sz="4400" dirty="0">
                <a:solidFill>
                  <a:schemeClr val="bg1"/>
                </a:solidFill>
              </a:rPr>
              <a:t>fra Q1 2023.</a:t>
            </a:r>
            <a:endParaRPr lang="nb-NO" sz="4400" b="1" dirty="0">
              <a:solidFill>
                <a:schemeClr val="bg1"/>
              </a:solidFill>
            </a:endParaRP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Trafikken fra søkemotorer økte med </a:t>
            </a:r>
            <a:r>
              <a:rPr lang="nb-NO" sz="5400" b="1" dirty="0">
                <a:solidFill>
                  <a:schemeClr val="bg1"/>
                </a:solidFill>
              </a:rPr>
              <a:t>+50%</a:t>
            </a:r>
            <a:r>
              <a:rPr lang="nb-NO" sz="5400" dirty="0">
                <a:solidFill>
                  <a:schemeClr val="bg1"/>
                </a:solidFill>
              </a:rPr>
              <a:t> </a:t>
            </a:r>
            <a:r>
              <a:rPr lang="nb-NO" sz="4400" dirty="0">
                <a:solidFill>
                  <a:schemeClr val="bg1"/>
                </a:solidFill>
              </a:rPr>
              <a:t>fra Q1 2023.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Kategorien «Se og gjøre» med en vekst på </a:t>
            </a:r>
            <a:r>
              <a:rPr lang="nb-NO" sz="4400" b="1" dirty="0">
                <a:solidFill>
                  <a:schemeClr val="bg1"/>
                </a:solidFill>
              </a:rPr>
              <a:t>+295%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Topp 3 i Google med økning på </a:t>
            </a:r>
            <a:r>
              <a:rPr lang="nb-NO" sz="5400" b="1" dirty="0">
                <a:solidFill>
                  <a:schemeClr val="bg1"/>
                </a:solidFill>
              </a:rPr>
              <a:t>40% </a:t>
            </a:r>
            <a:r>
              <a:rPr lang="nb-NO" sz="4400" dirty="0">
                <a:solidFill>
                  <a:schemeClr val="bg1"/>
                </a:solidFill>
              </a:rPr>
              <a:t>fra juni 2023.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EE4D1D2-220A-B96D-466E-F7714E3448BC}"/>
              </a:ext>
            </a:extLst>
          </p:cNvPr>
          <p:cNvSpPr txBox="1"/>
          <p:nvPr/>
        </p:nvSpPr>
        <p:spPr>
          <a:xfrm>
            <a:off x="11469756" y="8794986"/>
            <a:ext cx="1026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Vekst: </a:t>
            </a:r>
            <a:r>
              <a:rPr lang="nb-NO" sz="2800" dirty="0">
                <a:solidFill>
                  <a:schemeClr val="bg1"/>
                </a:solidFill>
              </a:rPr>
              <a:t>www.roros.no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177BA2E-5E79-9654-35D5-2AC66CE7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9" t="20807" r="2749" b="12287"/>
          <a:stretch/>
        </p:blipFill>
        <p:spPr>
          <a:xfrm>
            <a:off x="11469756" y="3369452"/>
            <a:ext cx="12017616" cy="53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3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Vekst kategorien «Se og gjøre»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22</a:t>
            </a:fld>
            <a:endParaRPr lang="sv-SE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9C00BDE-E2EA-96C2-C5E4-8F1063CA9735}"/>
              </a:ext>
            </a:extLst>
          </p:cNvPr>
          <p:cNvSpPr txBox="1"/>
          <p:nvPr/>
        </p:nvSpPr>
        <p:spPr>
          <a:xfrm>
            <a:off x="955844" y="3717846"/>
            <a:ext cx="36757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Kategorien «Se og gjøre».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5400" b="1" dirty="0">
                <a:solidFill>
                  <a:schemeClr val="bg1"/>
                </a:solidFill>
              </a:rPr>
              <a:t>+295% </a:t>
            </a:r>
            <a:r>
              <a:rPr lang="nb-NO" dirty="0">
                <a:solidFill>
                  <a:schemeClr val="bg1"/>
                </a:solidFill>
              </a:rPr>
              <a:t>fra oktober 2023.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6F1FEA-D4CE-E496-B782-46615E5FA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9" t="21221" r="2423" b="11283"/>
          <a:stretch/>
        </p:blipFill>
        <p:spPr>
          <a:xfrm>
            <a:off x="4949687" y="3399382"/>
            <a:ext cx="18719750" cy="826915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B11994A-7771-EC85-E11E-6C41C04F4C35}"/>
              </a:ext>
            </a:extLst>
          </p:cNvPr>
          <p:cNvSpPr txBox="1"/>
          <p:nvPr/>
        </p:nvSpPr>
        <p:spPr>
          <a:xfrm>
            <a:off x="19373091" y="8130208"/>
            <a:ext cx="500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dirty="0"/>
              <a:t>+295%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7438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Trafikk alle kilder topp 10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23</a:t>
            </a:fld>
            <a:endParaRPr lang="sv-SE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9C00BDE-E2EA-96C2-C5E4-8F1063CA9735}"/>
              </a:ext>
            </a:extLst>
          </p:cNvPr>
          <p:cNvSpPr txBox="1"/>
          <p:nvPr/>
        </p:nvSpPr>
        <p:spPr>
          <a:xfrm>
            <a:off x="975722" y="3936506"/>
            <a:ext cx="46895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Trafikk samlet fra alle kilder - Q1.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B382336-6289-7D9F-656D-5ECD9A9AC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2" t="32608" r="8945" b="-414"/>
          <a:stretch/>
        </p:blipFill>
        <p:spPr>
          <a:xfrm>
            <a:off x="6456113" y="3474457"/>
            <a:ext cx="16910300" cy="89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5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Rangeringsdistribusjon Overnatting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24</a:t>
            </a:fld>
            <a:endParaRPr lang="sv-SE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9C00BDE-E2EA-96C2-C5E4-8F1063CA9735}"/>
              </a:ext>
            </a:extLst>
          </p:cNvPr>
          <p:cNvSpPr txBox="1"/>
          <p:nvPr/>
        </p:nvSpPr>
        <p:spPr>
          <a:xfrm>
            <a:off x="975722" y="3936506"/>
            <a:ext cx="46895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Dette er prosentvis andel for organisk synlighet totalt i Q1. Sammenlignet med konkurrenter.  Et stort hopp her siden nyttår.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BB24D86-C473-E1D4-6BFB-9C278638C267}"/>
              </a:ext>
            </a:extLst>
          </p:cNvPr>
          <p:cNvSpPr txBox="1"/>
          <p:nvPr/>
        </p:nvSpPr>
        <p:spPr>
          <a:xfrm>
            <a:off x="975721" y="7627238"/>
            <a:ext cx="46895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0" b="1" dirty="0">
                <a:solidFill>
                  <a:schemeClr val="bg1"/>
                </a:solidFill>
              </a:rPr>
              <a:t>+25%</a:t>
            </a:r>
            <a:endParaRPr lang="nb-NO" b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1C715A-6BCC-D6C4-AFB3-886AB79A1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64" t="31123" r="1696" b="14796"/>
          <a:stretch/>
        </p:blipFill>
        <p:spPr>
          <a:xfrm>
            <a:off x="5612291" y="4049379"/>
            <a:ext cx="17920056" cy="66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Trafikk fra søkemotorer Q1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25</a:t>
            </a:fld>
            <a:endParaRPr lang="sv-SE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9C00BDE-E2EA-96C2-C5E4-8F1063CA9735}"/>
              </a:ext>
            </a:extLst>
          </p:cNvPr>
          <p:cNvSpPr txBox="1"/>
          <p:nvPr/>
        </p:nvSpPr>
        <p:spPr>
          <a:xfrm>
            <a:off x="975722" y="3936506"/>
            <a:ext cx="46895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Organisk synlighet fra Google. 25.000 økter i Q1.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Opp 50 prosent fra Q1 2023.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BB24D86-C473-E1D4-6BFB-9C278638C267}"/>
              </a:ext>
            </a:extLst>
          </p:cNvPr>
          <p:cNvSpPr txBox="1"/>
          <p:nvPr/>
        </p:nvSpPr>
        <p:spPr>
          <a:xfrm>
            <a:off x="975722" y="8146020"/>
            <a:ext cx="46895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0" b="1" dirty="0">
                <a:solidFill>
                  <a:schemeClr val="bg1"/>
                </a:solidFill>
              </a:rPr>
              <a:t>+50%</a:t>
            </a:r>
            <a:endParaRPr lang="nb-NO" b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4260318-3B9A-70BC-E2F1-F2AF27EE7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4" t="44203" r="4815" b="4488"/>
          <a:stretch/>
        </p:blipFill>
        <p:spPr>
          <a:xfrm>
            <a:off x="5641056" y="3962144"/>
            <a:ext cx="17866270" cy="71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7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Markedsandel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26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1" y="2989952"/>
            <a:ext cx="626113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Vi har laget et dashboard som måler vekst for relevante søkeord og emner i Google, sammenlignet med de største konkurrentene.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Dette kan være aktører i andre bransjer men som likevel innehar synligheten vi har som mål å oppnå.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Opp </a:t>
            </a:r>
            <a:r>
              <a:rPr lang="nb-NO" sz="4400" b="1" dirty="0">
                <a:solidFill>
                  <a:schemeClr val="bg1"/>
                </a:solidFill>
              </a:rPr>
              <a:t>13,71% </a:t>
            </a:r>
            <a:r>
              <a:rPr lang="nb-NO" b="1" dirty="0">
                <a:solidFill>
                  <a:schemeClr val="bg1"/>
                </a:solidFill>
              </a:rPr>
              <a:t>siden</a:t>
            </a:r>
            <a:r>
              <a:rPr lang="nb-NO" sz="3600" dirty="0">
                <a:solidFill>
                  <a:schemeClr val="bg1"/>
                </a:solidFill>
              </a:rPr>
              <a:t> Q1 2023.</a:t>
            </a:r>
            <a:endParaRPr lang="nb-NO" sz="3600" b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2800" dirty="0">
                <a:solidFill>
                  <a:schemeClr val="bg1"/>
                </a:solidFill>
              </a:rPr>
              <a:t>Verktøy: Semrush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5063A22-8FCF-4A69-CA77-878DC2E5A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2" t="24301" r="1554" b="15218"/>
          <a:stretch/>
        </p:blipFill>
        <p:spPr>
          <a:xfrm>
            <a:off x="7471708" y="2989952"/>
            <a:ext cx="16159299" cy="6648665"/>
          </a:xfrm>
          <a:prstGeom prst="rect">
            <a:avLst/>
          </a:prstGeom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AC1DF51A-DC15-87FE-18DE-9EA3DE7AA531}"/>
              </a:ext>
            </a:extLst>
          </p:cNvPr>
          <p:cNvSpPr/>
          <p:nvPr/>
        </p:nvSpPr>
        <p:spPr>
          <a:xfrm>
            <a:off x="6993637" y="5225480"/>
            <a:ext cx="703557" cy="477244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02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822C2-0E64-68D3-C332-BA631E93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SoMe</a:t>
            </a:r>
            <a:r>
              <a:rPr lang="nb-NO" dirty="0"/>
              <a:t> – Q1 2024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E6945E1-A0ED-2F11-0DE6-37104D757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373" y="419348"/>
            <a:ext cx="6777318" cy="12573003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594DAD8-EFFD-156A-E459-FF410190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27</a:t>
            </a:fld>
            <a:endParaRPr lang="sv-SE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D50D9A3-E421-1FAB-62C7-025B0A859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2" y="3689610"/>
            <a:ext cx="14735404" cy="726331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C7F7C2C-A5B9-CB3F-11FF-D9E3BB03C8D8}"/>
              </a:ext>
            </a:extLst>
          </p:cNvPr>
          <p:cNvSpPr txBox="1"/>
          <p:nvPr/>
        </p:nvSpPr>
        <p:spPr>
          <a:xfrm>
            <a:off x="0" y="14590645"/>
            <a:ext cx="1473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Gått opp nesten 2.000 </a:t>
            </a:r>
            <a:r>
              <a:rPr lang="nb-NO" dirty="0" err="1"/>
              <a:t>følgere</a:t>
            </a:r>
            <a:r>
              <a:rPr lang="nb-NO" dirty="0"/>
              <a:t> på FB fra 2023.</a:t>
            </a:r>
          </a:p>
          <a:p>
            <a:r>
              <a:rPr lang="nb-NO" dirty="0"/>
              <a:t>Ser ut som om vi har vokst mye. Ligger på det samme, bare lavt i Q1.</a:t>
            </a:r>
          </a:p>
        </p:txBody>
      </p:sp>
    </p:spTree>
    <p:extLst>
      <p:ext uri="{BB962C8B-B14F-4D97-AF65-F5344CB8AC3E}">
        <p14:creationId xmlns:p14="http://schemas.microsoft.com/office/powerpoint/2010/main" val="3684017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Nøkkeltall Google Search Console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28</a:t>
            </a:fld>
            <a:endParaRPr lang="sv-SE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724837F-D308-0A9F-41E1-71C566346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1" t="44410" r="5684"/>
          <a:stretch/>
        </p:blipFill>
        <p:spPr>
          <a:xfrm>
            <a:off x="2431823" y="3081129"/>
            <a:ext cx="19518765" cy="82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0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77A3FA5-189F-E706-E2CB-D486EFAD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7"/>
            <a:ext cx="5486043" cy="2154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29</a:t>
            </a:fld>
            <a:endParaRPr lang="sv-SE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D5A5429-6ED2-2352-751A-F5C17B30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564" y="3161802"/>
            <a:ext cx="17310942" cy="5724644"/>
          </a:xfrm>
        </p:spPr>
        <p:txBody>
          <a:bodyPr/>
          <a:lstStyle/>
          <a:p>
            <a:r>
              <a:rPr lang="en-US" sz="9600" dirty="0" err="1"/>
              <a:t>Samarbeid</a:t>
            </a:r>
            <a:r>
              <a:rPr lang="en-US" sz="9600" dirty="0"/>
              <a:t> med Solid Media </a:t>
            </a:r>
            <a:r>
              <a:rPr lang="en-US" sz="9600" dirty="0" err="1"/>
              <a:t>og</a:t>
            </a:r>
            <a:r>
              <a:rPr lang="en-US" sz="9600" dirty="0"/>
              <a:t> Intent SEO</a:t>
            </a:r>
            <a:br>
              <a:rPr lang="en-US" sz="9600" dirty="0"/>
            </a:br>
            <a:r>
              <a:rPr lang="en-US" sz="6000" dirty="0"/>
              <a:t>- </a:t>
            </a:r>
            <a:r>
              <a:rPr lang="en-US" sz="6000" dirty="0" err="1"/>
              <a:t>rydde</a:t>
            </a:r>
            <a:r>
              <a:rPr lang="en-US" sz="6000" dirty="0"/>
              <a:t> </a:t>
            </a:r>
            <a:r>
              <a:rPr lang="en-US" sz="6000" dirty="0" err="1"/>
              <a:t>opp</a:t>
            </a:r>
            <a:r>
              <a:rPr lang="en-US" sz="6000" dirty="0"/>
              <a:t> </a:t>
            </a:r>
            <a:r>
              <a:rPr lang="en-US" sz="6000" dirty="0" err="1"/>
              <a:t>på</a:t>
            </a:r>
            <a:r>
              <a:rPr lang="en-US" sz="6000" dirty="0"/>
              <a:t> </a:t>
            </a:r>
            <a:r>
              <a:rPr lang="en-US" sz="6000" dirty="0" err="1"/>
              <a:t>nettsiden</a:t>
            </a:r>
            <a:r>
              <a:rPr lang="en-US" sz="6000" dirty="0"/>
              <a:t>, </a:t>
            </a:r>
            <a:r>
              <a:rPr lang="en-US" sz="6000"/>
              <a:t>kannibalisering</a:t>
            </a:r>
            <a:br>
              <a:rPr lang="en-US" sz="6000" dirty="0"/>
            </a:br>
            <a:r>
              <a:rPr lang="en-US" sz="6000" dirty="0"/>
              <a:t>- sporing av </a:t>
            </a:r>
            <a:r>
              <a:rPr lang="en-US" sz="6000" dirty="0" err="1"/>
              <a:t>partnere</a:t>
            </a:r>
            <a:r>
              <a:rPr lang="en-US" sz="6000" dirty="0"/>
              <a:t>, </a:t>
            </a:r>
            <a:r>
              <a:rPr lang="en-US" sz="6000" dirty="0" err="1"/>
              <a:t>hadde</a:t>
            </a:r>
            <a:r>
              <a:rPr lang="en-US" sz="6000" dirty="0"/>
              <a:t> et </a:t>
            </a:r>
            <a:r>
              <a:rPr lang="en-US" sz="6000" dirty="0" err="1"/>
              <a:t>prosjekt</a:t>
            </a:r>
            <a:r>
              <a:rPr lang="en-US" sz="6000" dirty="0"/>
              <a:t> med 11 </a:t>
            </a:r>
            <a:r>
              <a:rPr lang="en-US" sz="6000" dirty="0" err="1"/>
              <a:t>partnere</a:t>
            </a:r>
            <a:r>
              <a:rPr lang="en-US" sz="6000" dirty="0"/>
              <a:t>, </a:t>
            </a:r>
            <a:r>
              <a:rPr lang="en-US" sz="6000" dirty="0" err="1"/>
              <a:t>nå</a:t>
            </a:r>
            <a:r>
              <a:rPr lang="en-US" sz="6000" dirty="0"/>
              <a:t> </a:t>
            </a:r>
            <a:r>
              <a:rPr lang="en-US" sz="6000" dirty="0" err="1"/>
              <a:t>blir</a:t>
            </a:r>
            <a:r>
              <a:rPr lang="en-US" sz="6000" dirty="0"/>
              <a:t> det alle </a:t>
            </a:r>
            <a:r>
              <a:rPr lang="en-US" sz="6000" dirty="0" err="1"/>
              <a:t>som</a:t>
            </a:r>
            <a:r>
              <a:rPr lang="en-US" sz="6000" dirty="0"/>
              <a:t> </a:t>
            </a:r>
            <a:r>
              <a:rPr lang="en-US" sz="6000" dirty="0" err="1"/>
              <a:t>har</a:t>
            </a:r>
            <a:r>
              <a:rPr lang="en-US" sz="6000" dirty="0"/>
              <a:t> </a:t>
            </a:r>
            <a:r>
              <a:rPr lang="en-US" sz="6000" dirty="0" err="1"/>
              <a:t>mulighet</a:t>
            </a:r>
            <a:r>
              <a:rPr lang="en-US" sz="6000" dirty="0"/>
              <a:t> </a:t>
            </a:r>
            <a:r>
              <a:rPr lang="en-US" sz="6000" dirty="0" err="1"/>
              <a:t>til</a:t>
            </a:r>
            <a:r>
              <a:rPr lang="en-US" sz="6000" dirty="0"/>
              <a:t> booking</a:t>
            </a:r>
          </a:p>
        </p:txBody>
      </p:sp>
      <p:pic>
        <p:nvPicPr>
          <p:cNvPr id="1025" name="Picture 1" descr="page17image65760128">
            <a:extLst>
              <a:ext uri="{FF2B5EF4-FFF2-40B4-BE49-F238E27FC236}">
                <a16:creationId xmlns:a16="http://schemas.microsoft.com/office/drawing/2014/main" id="{7CC311CA-88F9-AE44-8C3A-C539BACE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7AF1175-CDB3-F890-D3F6-685C22325EC0}"/>
              </a:ext>
            </a:extLst>
          </p:cNvPr>
          <p:cNvSpPr txBox="1"/>
          <p:nvPr/>
        </p:nvSpPr>
        <p:spPr>
          <a:xfrm>
            <a:off x="803564" y="14741236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65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 Organisk synlighet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3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258068" y="9298135"/>
            <a:ext cx="14824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Hovedfokuset i 2023 har vært å øke synligheten omkring søkeord og emner som berører medlemmer og reiselivsbransje i Røros og Østerdalen. Dette har gitt stor vekst i synlighet, særlig for emner som «overnatting» og «handel».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24070696-F46E-D9E1-7FA9-F1917785F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68" y="3960665"/>
            <a:ext cx="21825997" cy="47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09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DA5DB-836A-79FC-B1F1-87A023FD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50ACFB-5082-321A-62E4-F3BDE5FC24F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v-SE" dirty="0"/>
              <a:t>Bjørn Marius Narjord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A14F14-BC90-3D07-A807-EF2FCA70E69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/>
              <a:t>SEO-rådgiver - Intent SEO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390C4C-6E29-012C-4D73-E1F3D961230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v-SE" dirty="0"/>
              <a:t>bjorn@intentseo.no</a:t>
            </a:r>
          </a:p>
        </p:txBody>
      </p:sp>
    </p:spTree>
    <p:extLst>
      <p:ext uri="{BB962C8B-B14F-4D97-AF65-F5344CB8AC3E}">
        <p14:creationId xmlns:p14="http://schemas.microsoft.com/office/powerpoint/2010/main" val="3759367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utendørs, himmel, riding, hest&#10;&#10;Automatisk generert beskrivelse">
            <a:extLst>
              <a:ext uri="{FF2B5EF4-FFF2-40B4-BE49-F238E27FC236}">
                <a16:creationId xmlns:a16="http://schemas.microsoft.com/office/drawing/2014/main" id="{4616C371-80BF-8430-6794-CC5E9190FF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r="23132"/>
          <a:stretch>
            <a:fillRect/>
          </a:stretch>
        </p:blipFill>
        <p:spPr>
          <a:xfrm>
            <a:off x="12666663" y="974725"/>
            <a:ext cx="11715750" cy="12741275"/>
          </a:xfr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432A8897-D68E-4965-8961-793C61537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/>
          <a:lstStyle/>
          <a:p>
            <a:r>
              <a:rPr lang="en-US" dirty="0" err="1"/>
              <a:t>Naturbasert</a:t>
            </a:r>
            <a:r>
              <a:rPr lang="en-US" dirty="0"/>
              <a:t> </a:t>
            </a:r>
            <a:r>
              <a:rPr lang="en-US" dirty="0" err="1"/>
              <a:t>reiseliv</a:t>
            </a:r>
            <a:endParaRPr lang="en-US" dirty="0"/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F4DA6601-B3F0-069C-D2C8-387272C1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470" y="912477"/>
            <a:ext cx="9182943" cy="46166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A626F24-E8E4-80B5-B277-08AAFC5B60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470" y="1435685"/>
            <a:ext cx="9200208" cy="461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2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7D02541-7B50-37D9-9B2B-7F546D72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2" y="3118630"/>
            <a:ext cx="9200207" cy="6642589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/>
              <a:t>Hva vil de internasjonale gjestene ha?</a:t>
            </a:r>
            <a:br>
              <a:rPr lang="nb-NO"/>
            </a:br>
            <a:br>
              <a:rPr lang="nb-NO"/>
            </a:br>
            <a:r>
              <a:rPr lang="nb-NO" sz="3600" dirty="0"/>
              <a:t>Fra norsk turistundersøkelse 2023, </a:t>
            </a:r>
            <a:br>
              <a:rPr lang="nb-NO" sz="3600" dirty="0"/>
            </a:br>
            <a:r>
              <a:rPr lang="nb-NO" sz="3600" dirty="0"/>
              <a:t>Visit Norway</a:t>
            </a:r>
            <a:endParaRPr lang="nb-NO"/>
          </a:p>
        </p:txBody>
      </p:sp>
      <p:sp>
        <p:nvSpPr>
          <p:cNvPr id="2" name="Plassholder for lysbildenummer 1" hidden="1">
            <a:extLst>
              <a:ext uri="{FF2B5EF4-FFF2-40B4-BE49-F238E27FC236}">
                <a16:creationId xmlns:a16="http://schemas.microsoft.com/office/drawing/2014/main" id="{84579E75-EBA5-D955-3B82-4CC23618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32</a:t>
            </a:fld>
            <a:endParaRPr lang="sv-SE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372623B-FED5-930F-6D4F-71E106AE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52" y="4777741"/>
            <a:ext cx="15817661" cy="88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tekst, skjermbilde, Font, diagram&#10;&#10;Automatisk generert beskrivelse">
            <a:extLst>
              <a:ext uri="{FF2B5EF4-FFF2-40B4-BE49-F238E27FC236}">
                <a16:creationId xmlns:a16="http://schemas.microsoft.com/office/drawing/2014/main" id="{733B3F40-C9CB-04C4-B743-F6DB9D43D18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987844" y="2661364"/>
            <a:ext cx="14518329" cy="7948780"/>
          </a:xfrm>
          <a:noFill/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54FA635-AEC8-3DFA-6DFA-8C3A3611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8"/>
            <a:ext cx="5486043" cy="21544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A7D75EB-BD23-FF4F-80AE-955DA86030AC}" type="slidenum">
              <a:rPr lang="nb-NO" smtClean="0"/>
              <a:pPr>
                <a:spcAft>
                  <a:spcPts val="600"/>
                </a:spcAft>
              </a:pPr>
              <a:t>33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3B21B54-2B72-FCDB-A70B-03BD2383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91" y="1600046"/>
            <a:ext cx="7087997" cy="7309693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Fjord og fjell topper, men…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7265FE1-3D91-0C4C-3D61-CEA760D8CA84}"/>
              </a:ext>
            </a:extLst>
          </p:cNvPr>
          <p:cNvSpPr/>
          <p:nvPr/>
        </p:nvSpPr>
        <p:spPr>
          <a:xfrm>
            <a:off x="13766801" y="4182533"/>
            <a:ext cx="7213600" cy="560493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2259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A0289F7-679F-7E36-218D-9644B3A85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1063" y="2507098"/>
            <a:ext cx="18482553" cy="10535050"/>
          </a:xfr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A77BEA-7E44-CD05-0B2E-8E9C7436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611848"/>
            <a:ext cx="22390691" cy="1769715"/>
          </a:xfrm>
        </p:spPr>
        <p:txBody>
          <a:bodyPr/>
          <a:lstStyle/>
          <a:p>
            <a:r>
              <a:rPr lang="en-US" dirty="0" err="1"/>
              <a:t>Topp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…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D892A0D-0C90-CEBB-E5FA-DAD6312B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0370" y="12776908"/>
            <a:ext cx="5486043" cy="215444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4EADB2E4-2809-4C85-B511-BAACE80F7AD9}" type="slidenum">
              <a:rPr lang="sv-SE" smtClean="0"/>
              <a:pPr>
                <a:spcAft>
                  <a:spcPts val="600"/>
                </a:spcAft>
              </a:pPr>
              <a:t>34</a:t>
            </a:fld>
            <a:endParaRPr lang="sv-SE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1C0F2A5A-4835-5785-593F-D1F80E4B0315}"/>
              </a:ext>
            </a:extLst>
          </p:cNvPr>
          <p:cNvSpPr/>
          <p:nvPr/>
        </p:nvSpPr>
        <p:spPr>
          <a:xfrm rot="582174">
            <a:off x="2266426" y="2891471"/>
            <a:ext cx="2915341" cy="2370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B14DE911-403A-893D-E67B-C5AA19B20BE1}"/>
              </a:ext>
            </a:extLst>
          </p:cNvPr>
          <p:cNvSpPr/>
          <p:nvPr/>
        </p:nvSpPr>
        <p:spPr>
          <a:xfrm>
            <a:off x="1858921" y="3512911"/>
            <a:ext cx="3321972" cy="236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1B6FC8B1-E62A-28AF-8C22-7C8AE85847C6}"/>
              </a:ext>
            </a:extLst>
          </p:cNvPr>
          <p:cNvSpPr/>
          <p:nvPr/>
        </p:nvSpPr>
        <p:spPr>
          <a:xfrm rot="20768555">
            <a:off x="2279588" y="4220117"/>
            <a:ext cx="2915341" cy="2370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428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26DD97F-27AB-DD01-6516-E5D64CDE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35</a:t>
            </a:fld>
            <a:endParaRPr lang="nb-NO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0EE93547-51AA-47F5-12BA-6B448CB622C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859688" y="3151762"/>
            <a:ext cx="14390102" cy="7159557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362DDE0-B732-367E-DC91-F84DF6678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988" y="1852496"/>
            <a:ext cx="7088691" cy="10458450"/>
          </a:xfrm>
        </p:spPr>
        <p:txBody>
          <a:bodyPr>
            <a:normAutofit/>
          </a:bodyPr>
          <a:lstStyle/>
          <a:p>
            <a:r>
              <a:rPr lang="nb-NO" dirty="0"/>
              <a:t>NÅR DU TILBRINGER TID UTE I NATUREN PÅ DENNE FERIEN I NORGE, HVILKE AV FØLGENDE BESKRIVELSER PASSER BEST FOR HVA DU ER UTE ETTER? </a:t>
            </a:r>
          </a:p>
        </p:txBody>
      </p:sp>
    </p:spTree>
    <p:extLst>
      <p:ext uri="{BB962C8B-B14F-4D97-AF65-F5344CB8AC3E}">
        <p14:creationId xmlns:p14="http://schemas.microsoft.com/office/powerpoint/2010/main" val="26632477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Rangeringsdistribusjon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4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17418" y="1400611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F9BD7E1-0CD9-F464-8A6B-C1321C2C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28" y="2694118"/>
            <a:ext cx="20395156" cy="874914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9C00BDE-E2EA-96C2-C5E4-8F1063CA9735}"/>
              </a:ext>
            </a:extLst>
          </p:cNvPr>
          <p:cNvSpPr txBox="1"/>
          <p:nvPr/>
        </p:nvSpPr>
        <p:spPr>
          <a:xfrm>
            <a:off x="895040" y="2694118"/>
            <a:ext cx="6635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Dette er prosentvis andel for organisk synlighet totalt i 2023. Sammenlignet med konkurrenter.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8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Markedsandel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5</a:t>
            </a:fld>
            <a:endParaRPr lang="sv-SE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5448C95-35CC-3675-A7EE-9B5AB32DC1BA}"/>
              </a:ext>
            </a:extLst>
          </p:cNvPr>
          <p:cNvGrpSpPr/>
          <p:nvPr/>
        </p:nvGrpSpPr>
        <p:grpSpPr>
          <a:xfrm>
            <a:off x="8037031" y="2694118"/>
            <a:ext cx="14816728" cy="8876438"/>
            <a:chOff x="8002292" y="2591231"/>
            <a:chExt cx="14816728" cy="8876438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531BF657-971E-C9DF-DC7F-A34E6BB70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246" t="22523" r="3254" b="16215"/>
            <a:stretch/>
          </p:blipFill>
          <p:spPr>
            <a:xfrm>
              <a:off x="8002292" y="2591231"/>
              <a:ext cx="14816728" cy="8876438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4EDF4967-DE55-6ED1-C056-CF2B150F4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562" t="22523" r="68725" b="16215"/>
            <a:stretch/>
          </p:blipFill>
          <p:spPr>
            <a:xfrm>
              <a:off x="8002292" y="2591231"/>
              <a:ext cx="3456283" cy="8876438"/>
            </a:xfrm>
            <a:prstGeom prst="rect">
              <a:avLst/>
            </a:prstGeom>
          </p:spPr>
        </p:pic>
      </p:grp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2989952"/>
            <a:ext cx="663531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Vi har laget et dashboard som måler vekst for relevante søkeord og emner i Google, sammenlignet med de største konkurrentene.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Dette kan være aktører i andre bransjer men som likevel innehar synligheten vi har som mål å oppnå.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I 2023 har synligheten i organiske søk økt med </a:t>
            </a:r>
            <a:r>
              <a:rPr lang="nb-NO" b="1" dirty="0">
                <a:solidFill>
                  <a:schemeClr val="bg1"/>
                </a:solidFill>
              </a:rPr>
              <a:t>257% </a:t>
            </a:r>
            <a:r>
              <a:rPr lang="nb-NO" dirty="0">
                <a:solidFill>
                  <a:schemeClr val="bg1"/>
                </a:solidFill>
              </a:rPr>
              <a:t>for Visit Røros og Østerdalen.</a:t>
            </a:r>
            <a:endParaRPr lang="nb-NO" b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sz="2800" dirty="0">
                <a:solidFill>
                  <a:schemeClr val="bg1"/>
                </a:solidFill>
              </a:rPr>
              <a:t>Verktøy: Semrush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5A137DB-3D39-C188-4EEE-F6B38D258065}"/>
              </a:ext>
            </a:extLst>
          </p:cNvPr>
          <p:cNvSpPr txBox="1"/>
          <p:nvPr/>
        </p:nvSpPr>
        <p:spPr>
          <a:xfrm>
            <a:off x="8117713" y="1125916"/>
            <a:ext cx="12196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0" b="1" dirty="0">
                <a:solidFill>
                  <a:schemeClr val="bg1"/>
                </a:solidFill>
              </a:rPr>
              <a:t>+257%</a:t>
            </a:r>
            <a:endParaRPr lang="nb-NO" sz="8000" dirty="0">
              <a:solidFill>
                <a:schemeClr val="bg1"/>
              </a:solidFill>
            </a:endParaRPr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AC1DF51A-DC15-87FE-18DE-9EA3DE7AA531}"/>
              </a:ext>
            </a:extLst>
          </p:cNvPr>
          <p:cNvSpPr/>
          <p:nvPr/>
        </p:nvSpPr>
        <p:spPr>
          <a:xfrm>
            <a:off x="7557247" y="4390591"/>
            <a:ext cx="703557" cy="477244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14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4"/>
          <p:cNvCxnSpPr>
            <a:cxnSpLocks/>
          </p:cNvCxnSpPr>
          <p:nvPr/>
        </p:nvCxnSpPr>
        <p:spPr>
          <a:xfrm>
            <a:off x="0" y="2056513"/>
            <a:ext cx="0" cy="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3;p14">
            <a:extLst>
              <a:ext uri="{FF2B5EF4-FFF2-40B4-BE49-F238E27FC236}">
                <a16:creationId xmlns:a16="http://schemas.microsoft.com/office/drawing/2014/main" id="{C4CD1F48-4DC9-FF09-4B49-44F85CF42A1D}"/>
              </a:ext>
            </a:extLst>
          </p:cNvPr>
          <p:cNvSpPr txBox="1"/>
          <p:nvPr/>
        </p:nvSpPr>
        <p:spPr>
          <a:xfrm>
            <a:off x="-85288" y="184147"/>
            <a:ext cx="22749221" cy="167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84" tIns="243784" rIns="243784" bIns="243784" anchor="t" anchorCtr="0">
            <a:noAutofit/>
          </a:bodyPr>
          <a:lstStyle/>
          <a:p>
            <a:pPr>
              <a:buClr>
                <a:srgbClr val="00AFA9"/>
              </a:buClr>
            </a:pPr>
            <a:r>
              <a:rPr lang="nb-NO" sz="8000" dirty="0">
                <a:latin typeface="+mj-lt"/>
                <a:ea typeface="Proxima Nova"/>
                <a:cs typeface="Proxima Nova"/>
                <a:sym typeface="Proxima Nova"/>
              </a:rPr>
              <a:t>Konkurrentanalyse - Q1+Q2 </a:t>
            </a:r>
            <a:r>
              <a:rPr lang="nb-NO" sz="3200" dirty="0">
                <a:latin typeface="+mj-lt"/>
                <a:ea typeface="Proxima Nova"/>
                <a:cs typeface="Proxima Nova"/>
                <a:sym typeface="Proxima Nova"/>
              </a:rPr>
              <a:t>(200 ord med høyt søkevolum - lokalt,  regionalt og nasjonalt)</a:t>
            </a:r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FA6E06EF-C1D8-EF4C-DAB0-1FE0CCB775CE}"/>
              </a:ext>
            </a:extLst>
          </p:cNvPr>
          <p:cNvSpPr/>
          <p:nvPr/>
        </p:nvSpPr>
        <p:spPr>
          <a:xfrm>
            <a:off x="448098" y="6156858"/>
            <a:ext cx="680438" cy="51032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80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66A1AEC-28CF-4945-F97C-A958A85E3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14" t="26621" r="3604" b="12446"/>
          <a:stretch/>
        </p:blipFill>
        <p:spPr>
          <a:xfrm>
            <a:off x="1547903" y="2286001"/>
            <a:ext cx="21116030" cy="90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2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4"/>
          <p:cNvCxnSpPr>
            <a:cxnSpLocks/>
          </p:cNvCxnSpPr>
          <p:nvPr/>
        </p:nvCxnSpPr>
        <p:spPr>
          <a:xfrm>
            <a:off x="0" y="2056513"/>
            <a:ext cx="0" cy="600"/>
          </a:xfrm>
          <a:prstGeom prst="straightConnector1">
            <a:avLst/>
          </a:prstGeom>
          <a:noFill/>
          <a:ln w="1143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63;p14">
            <a:extLst>
              <a:ext uri="{FF2B5EF4-FFF2-40B4-BE49-F238E27FC236}">
                <a16:creationId xmlns:a16="http://schemas.microsoft.com/office/drawing/2014/main" id="{C4CD1F48-4DC9-FF09-4B49-44F85CF42A1D}"/>
              </a:ext>
            </a:extLst>
          </p:cNvPr>
          <p:cNvSpPr txBox="1"/>
          <p:nvPr/>
        </p:nvSpPr>
        <p:spPr>
          <a:xfrm>
            <a:off x="-3" y="447"/>
            <a:ext cx="22749221" cy="205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84" tIns="243784" rIns="243784" bIns="243784" anchor="t" anchorCtr="0">
            <a:noAutofit/>
          </a:bodyPr>
          <a:lstStyle/>
          <a:p>
            <a:pPr>
              <a:buClr>
                <a:srgbClr val="00AFA9"/>
              </a:buClr>
            </a:pPr>
            <a:r>
              <a:rPr lang="en" sz="8000" dirty="0">
                <a:latin typeface="+mj-lt"/>
                <a:ea typeface="Proxima Nova"/>
                <a:cs typeface="Proxima Nova"/>
                <a:sym typeface="Proxima Nova"/>
              </a:rPr>
              <a:t>K</a:t>
            </a:r>
            <a:r>
              <a:rPr lang="nb-NO" sz="8000" dirty="0">
                <a:latin typeface="+mj-lt"/>
                <a:ea typeface="Proxima Nova"/>
                <a:cs typeface="Proxima Nova"/>
                <a:sym typeface="Proxima Nova"/>
              </a:rPr>
              <a:t>o</a:t>
            </a:r>
            <a:r>
              <a:rPr lang="en" sz="8000" dirty="0" err="1">
                <a:latin typeface="+mj-lt"/>
                <a:ea typeface="Proxima Nova"/>
                <a:cs typeface="Proxima Nova"/>
                <a:sym typeface="Proxima Nova"/>
              </a:rPr>
              <a:t>nkurrentanalyse</a:t>
            </a:r>
            <a:r>
              <a:rPr lang="en" sz="8000" dirty="0">
                <a:latin typeface="+mj-lt"/>
                <a:ea typeface="Proxima Nova"/>
                <a:cs typeface="Proxima Nova"/>
                <a:sym typeface="Proxima Nova"/>
              </a:rPr>
              <a:t> - Q3</a:t>
            </a:r>
            <a:endParaRPr sz="8000" dirty="0"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FA6E06EF-C1D8-EF4C-DAB0-1FE0CCB775CE}"/>
              </a:ext>
            </a:extLst>
          </p:cNvPr>
          <p:cNvSpPr/>
          <p:nvPr/>
        </p:nvSpPr>
        <p:spPr>
          <a:xfrm>
            <a:off x="773081" y="3865075"/>
            <a:ext cx="680438" cy="51032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8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4C90768-7DD1-69E9-BCD6-8C731993A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65" t="30609" r="3560" b="2409"/>
          <a:stretch/>
        </p:blipFill>
        <p:spPr>
          <a:xfrm>
            <a:off x="1453519" y="2099700"/>
            <a:ext cx="20254103" cy="95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Markedsandel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8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1" y="3420256"/>
            <a:ext cx="416105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Eksempel på vekst i marked i sammenligning med andre aktører.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Vi har økt andelene i forhold til de fleste konkurrentene. Størst andel overlappende med trondelag.com. (Konkurrenter på søketrafikk merk.)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5A137DB-3D39-C188-4EEE-F6B38D258065}"/>
              </a:ext>
            </a:extLst>
          </p:cNvPr>
          <p:cNvSpPr txBox="1"/>
          <p:nvPr/>
        </p:nvSpPr>
        <p:spPr>
          <a:xfrm>
            <a:off x="8117713" y="1125916"/>
            <a:ext cx="12196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0" b="1" dirty="0">
                <a:solidFill>
                  <a:schemeClr val="bg1"/>
                </a:solidFill>
              </a:rPr>
              <a:t>+257%</a:t>
            </a:r>
            <a:endParaRPr lang="nb-NO" sz="8000" dirty="0">
              <a:solidFill>
                <a:schemeClr val="bg1"/>
              </a:solidFill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9514DD2-F882-5A6A-9AC3-3F4157181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1" t="28668" r="8101" b="8500"/>
          <a:stretch/>
        </p:blipFill>
        <p:spPr>
          <a:xfrm>
            <a:off x="5436922" y="3189741"/>
            <a:ext cx="18265034" cy="7164493"/>
          </a:xfrm>
          <a:prstGeom prst="rect">
            <a:avLst/>
          </a:prstGeom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AC1DF51A-DC15-87FE-18DE-9EA3DE7AA531}"/>
              </a:ext>
            </a:extLst>
          </p:cNvPr>
          <p:cNvSpPr/>
          <p:nvPr/>
        </p:nvSpPr>
        <p:spPr>
          <a:xfrm>
            <a:off x="4948518" y="8532286"/>
            <a:ext cx="703557" cy="477244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22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Topp 3-plasseringer i Google: Vekst +246%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9</a:t>
            </a:fld>
            <a:endParaRPr lang="sv-SE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E690FB09-1982-8FE5-2C8D-F082920D8E87}"/>
              </a:ext>
            </a:extLst>
          </p:cNvPr>
          <p:cNvSpPr txBox="1"/>
          <p:nvPr/>
        </p:nvSpPr>
        <p:spPr>
          <a:xfrm>
            <a:off x="18924229" y="3637500"/>
            <a:ext cx="496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Fdf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CFD3199-4718-F34F-F580-991D96380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4" t="31568" r="3555" b="12766"/>
          <a:stretch/>
        </p:blipFill>
        <p:spPr>
          <a:xfrm>
            <a:off x="1904206" y="3207194"/>
            <a:ext cx="20574000" cy="78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262423"/>
      </a:dk1>
      <a:lt1>
        <a:srgbClr val="FFFFFF"/>
      </a:lt1>
      <a:dk2>
        <a:srgbClr val="8A2C18"/>
      </a:dk2>
      <a:lt2>
        <a:srgbClr val="B85429"/>
      </a:lt2>
      <a:accent1>
        <a:srgbClr val="7B8040"/>
      </a:accent1>
      <a:accent2>
        <a:srgbClr val="4A4C20"/>
      </a:accent2>
      <a:accent3>
        <a:srgbClr val="AABFC9"/>
      </a:accent3>
      <a:accent4>
        <a:srgbClr val="688996"/>
      </a:accent4>
      <a:accent5>
        <a:srgbClr val="E3BA8F"/>
      </a:accent5>
      <a:accent6>
        <a:srgbClr val="A86C36"/>
      </a:accent6>
      <a:hlink>
        <a:srgbClr val="0563C1"/>
      </a:hlink>
      <a:folHlink>
        <a:srgbClr val="954F72"/>
      </a:folHlink>
    </a:clrScheme>
    <a:fontScheme name="Egendefinert 90">
      <a:majorFont>
        <a:latin typeface="PP Editorial Old Ultralight"/>
        <a:ea typeface=""/>
        <a:cs typeface=""/>
      </a:majorFont>
      <a:minorFont>
        <a:latin typeface="Beausite Classic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A2C18"/>
    </a:custClr>
    <a:custClr name="Custom Color 2">
      <a:srgbClr val="CF8333"/>
    </a:custClr>
    <a:custClr name="Custom Color 3">
      <a:srgbClr val="B05B27"/>
    </a:custClr>
  </a:custClrLst>
  <a:extLst>
    <a:ext uri="{05A4C25C-085E-4340-85A3-A5531E510DB2}">
      <thm15:themeFamily xmlns:thm15="http://schemas.microsoft.com/office/thememl/2012/main" name="VRO_PPT.potx" id="{F9CEBBB7-A640-4C5B-9592-49978AAC7C47}" vid="{579D7C7E-3010-404C-92C7-F8B0B75175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723C3FA-BF32-4994-B389-463905362F4C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2DE3E4-E91C-4B61-ABAE-77C511B53014}">
  <we:reference id="57db97c6-56e5-4674-9af2-c47f9e90923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6" ma:contentTypeDescription="Create a new document." ma:contentTypeScope="" ma:versionID="708d7fa6c2ecc464925f2b7a498ad758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5de9aa2e14c38ecc95c2c62160be349b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7895D-8AB6-4C2D-AB70-B8C5CDF44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65030F-6420-4331-8591-DD844C2507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1557</TotalTime>
  <Words>836</Words>
  <Application>Microsoft Macintosh PowerPoint</Application>
  <PresentationFormat>Egendefinert</PresentationFormat>
  <Paragraphs>162</Paragraphs>
  <Slides>35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41" baseType="lpstr">
      <vt:lpstr>Arial</vt:lpstr>
      <vt:lpstr>Beausite Classic Clear</vt:lpstr>
      <vt:lpstr>Calibri</vt:lpstr>
      <vt:lpstr>Courier New</vt:lpstr>
      <vt:lpstr>EB Garamond</vt:lpstr>
      <vt:lpstr>Office-tema</vt:lpstr>
      <vt:lpstr>Nøkkeltall roros.no 2023</vt:lpstr>
      <vt:lpstr>Høydepunkter 2023</vt:lpstr>
      <vt:lpstr>KPI Organisk synlighet</vt:lpstr>
      <vt:lpstr>Rangeringsdistribusjon</vt:lpstr>
      <vt:lpstr>Markedsandel</vt:lpstr>
      <vt:lpstr>PowerPoint-presentasjon</vt:lpstr>
      <vt:lpstr>PowerPoint-presentasjon</vt:lpstr>
      <vt:lpstr>Markedsandel</vt:lpstr>
      <vt:lpstr>Topp 3-plasseringer i Google: Vekst +246%</vt:lpstr>
      <vt:lpstr>Søkeord og emner med vekst</vt:lpstr>
      <vt:lpstr>Nøkkeltall Google Search Console</vt:lpstr>
      <vt:lpstr>Mest besøkte sider Q4</vt:lpstr>
      <vt:lpstr>Demografiske tall</vt:lpstr>
      <vt:lpstr>Kanaler trafikk</vt:lpstr>
      <vt:lpstr>Flater og skjermer</vt:lpstr>
      <vt:lpstr>Overnatting</vt:lpstr>
      <vt:lpstr>Overnatting: slik har vi jobbet</vt:lpstr>
      <vt:lpstr>Overnatting: vekst i 2023</vt:lpstr>
      <vt:lpstr>Nøkkeltall Q1 2024 www.roros.no</vt:lpstr>
      <vt:lpstr>Organisk synlighet roros.no Q1</vt:lpstr>
      <vt:lpstr>Høydepunkter Q1 2024</vt:lpstr>
      <vt:lpstr>Vekst kategorien «Se og gjøre» </vt:lpstr>
      <vt:lpstr>Trafikk alle kilder topp 10</vt:lpstr>
      <vt:lpstr>Rangeringsdistribusjon Overnatting</vt:lpstr>
      <vt:lpstr>Trafikk fra søkemotorer Q1</vt:lpstr>
      <vt:lpstr>Markedsandel</vt:lpstr>
      <vt:lpstr>SoMe – Q1 2024</vt:lpstr>
      <vt:lpstr>Nøkkeltall Google Search Console</vt:lpstr>
      <vt:lpstr>Samarbeid med Solid Media og Intent SEO - rydde opp på nettsiden, kannibalisering - sporing av partnere, hadde et prosjekt med 11 partnere, nå blir det alle som har mulighet til booking</vt:lpstr>
      <vt:lpstr>PowerPoint-presentasjon</vt:lpstr>
      <vt:lpstr>Naturbasert reiseliv</vt:lpstr>
      <vt:lpstr>Hva vil de internasjonale gjestene ha?  Fra norsk turistundersøkelse 2023,  Visit Norway</vt:lpstr>
      <vt:lpstr>Fjord og fjell topper, men…</vt:lpstr>
      <vt:lpstr>Topp tre…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Mali Finborud</dc:creator>
  <cp:lastModifiedBy>Mali Finborud</cp:lastModifiedBy>
  <cp:revision>69</cp:revision>
  <dcterms:created xsi:type="dcterms:W3CDTF">2024-01-25T18:36:20Z</dcterms:created>
  <dcterms:modified xsi:type="dcterms:W3CDTF">2024-05-07T07:36:13Z</dcterms:modified>
</cp:coreProperties>
</file>