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29"/>
  </p:notesMasterIdLst>
  <p:sldIdLst>
    <p:sldId id="256" r:id="rId5"/>
    <p:sldId id="758" r:id="rId6"/>
    <p:sldId id="759" r:id="rId7"/>
    <p:sldId id="2147475169" r:id="rId8"/>
    <p:sldId id="2147475191" r:id="rId9"/>
    <p:sldId id="2147475192" r:id="rId10"/>
    <p:sldId id="2147475190" r:id="rId11"/>
    <p:sldId id="264" r:id="rId12"/>
    <p:sldId id="274" r:id="rId13"/>
    <p:sldId id="2147475185" r:id="rId14"/>
    <p:sldId id="2147475186" r:id="rId15"/>
    <p:sldId id="342" r:id="rId16"/>
    <p:sldId id="326" r:id="rId17"/>
    <p:sldId id="347" r:id="rId18"/>
    <p:sldId id="2147475199" r:id="rId19"/>
    <p:sldId id="2147475200" r:id="rId20"/>
    <p:sldId id="2147475201" r:id="rId21"/>
    <p:sldId id="2147475202" r:id="rId22"/>
    <p:sldId id="2147475196" r:id="rId23"/>
    <p:sldId id="2147475197" r:id="rId24"/>
    <p:sldId id="2147475203" r:id="rId25"/>
    <p:sldId id="731" r:id="rId26"/>
    <p:sldId id="2147475204" r:id="rId27"/>
    <p:sldId id="273" r:id="rId28"/>
  </p:sldIdLst>
  <p:sldSz cx="24382413" cy="13716000"/>
  <p:notesSz cx="6858000" cy="9144000"/>
  <p:defaultTextStyle>
    <a:defPPr>
      <a:defRPr lang="nb-NO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6ED41-E5CF-A841-95B1-993E7A3EF9BA}" v="27" dt="2024-11-20T14:00:51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0"/>
    <p:restoredTop sz="94684"/>
  </p:normalViewPr>
  <p:slideViewPr>
    <p:cSldViewPr snapToGrid="0">
      <p:cViewPr varScale="1">
        <p:scale>
          <a:sx n="61" d="100"/>
          <a:sy n="61" d="100"/>
        </p:scale>
        <p:origin x="288" y="41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1BDCD-71A7-49CD-A59A-BB985833116F}" type="datetimeFigureOut">
              <a:rPr lang="sv-SE" smtClean="0"/>
              <a:t>2024-11-21</a:t>
            </a:fld>
            <a:endParaRPr lang="sv-SE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9C5E4-89ED-4933-89EC-8DD9C3FEFF9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083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9C5E4-89ED-4933-89EC-8DD9C3FEFF9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9801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909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838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AEB0BD7B-BB1D-FA7C-578D-7CD29FC91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>
            <a:extLst>
              <a:ext uri="{FF2B5EF4-FFF2-40B4-BE49-F238E27FC236}">
                <a16:creationId xmlns:a16="http://schemas.microsoft.com/office/drawing/2014/main" id="{392EC392-2A59-1CB2-C379-DAC3D0D5F3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>
            <a:extLst>
              <a:ext uri="{FF2B5EF4-FFF2-40B4-BE49-F238E27FC236}">
                <a16:creationId xmlns:a16="http://schemas.microsoft.com/office/drawing/2014/main" id="{AE4688CC-EC25-6500-070F-C7CED537E3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Overnatting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Se og gjøre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0805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72153A9E-0CED-20B1-DA11-9FBC719E3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>
            <a:extLst>
              <a:ext uri="{FF2B5EF4-FFF2-40B4-BE49-F238E27FC236}">
                <a16:creationId xmlns:a16="http://schemas.microsoft.com/office/drawing/2014/main" id="{4FF0EFB2-D1CD-2C12-F776-44B6687D36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>
            <a:extLst>
              <a:ext uri="{FF2B5EF4-FFF2-40B4-BE49-F238E27FC236}">
                <a16:creationId xmlns:a16="http://schemas.microsoft.com/office/drawing/2014/main" id="{A4082194-2478-BFCC-5450-4F4F3A3C01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Overnatting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Se og gjøre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6277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E9108317-2E4A-59C3-2CF3-1F717E6A3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>
            <a:extLst>
              <a:ext uri="{FF2B5EF4-FFF2-40B4-BE49-F238E27FC236}">
                <a16:creationId xmlns:a16="http://schemas.microsoft.com/office/drawing/2014/main" id="{29D00048-3027-A812-D820-FC7EA8DBDB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>
            <a:extLst>
              <a:ext uri="{FF2B5EF4-FFF2-40B4-BE49-F238E27FC236}">
                <a16:creationId xmlns:a16="http://schemas.microsoft.com/office/drawing/2014/main" id="{4DA965F4-C824-F772-DBC9-DF807D71F2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Overnatting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Se og gjøre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2658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B4EE4400-EF20-581F-F1A7-E038EA97D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>
            <a:extLst>
              <a:ext uri="{FF2B5EF4-FFF2-40B4-BE49-F238E27FC236}">
                <a16:creationId xmlns:a16="http://schemas.microsoft.com/office/drawing/2014/main" id="{9F299E45-99AF-07DC-D141-8288D1E2A2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>
            <a:extLst>
              <a:ext uri="{FF2B5EF4-FFF2-40B4-BE49-F238E27FC236}">
                <a16:creationId xmlns:a16="http://schemas.microsoft.com/office/drawing/2014/main" id="{E5685CB5-B756-28DD-1D08-CD7893FD70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Overnatting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Se og gjøre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0174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9C5E4-89ED-4933-89EC-8DD9C3FEFF95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307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EF48A-E3B5-286B-8006-1AF020594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0E1E0B2-4237-08A4-D5C0-05891BC172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CC5D8E4-8018-5C95-DD63-6167A2263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Bli invitert inn til kommunestyrer og formannskap, samt at kommunen tar initiativ til næringsmøter</a:t>
            </a:r>
          </a:p>
          <a:p>
            <a:r>
              <a:rPr lang="nb-NO"/>
              <a:t>Kommunene deltar og tilfører oss kompetanse og kunnskap</a:t>
            </a:r>
          </a:p>
          <a:p>
            <a:endParaRPr lang="nb-NO"/>
          </a:p>
          <a:p>
            <a:r>
              <a:rPr lang="nb-NO"/>
              <a:t>Kommunene er tilrettelegger for reiseliv og verdiskaping i egen kommune</a:t>
            </a:r>
          </a:p>
          <a:p>
            <a:r>
              <a:rPr lang="nb-NO"/>
              <a:t>Det er ikke et tilskudd. Investering i verdiskaping, sysselsetting og bolyst.</a:t>
            </a:r>
          </a:p>
          <a:p>
            <a:endParaRPr lang="nb-NO"/>
          </a:p>
          <a:p>
            <a:r>
              <a:rPr lang="nb-NO"/>
              <a:t>En del av grunnfinansieringen.</a:t>
            </a:r>
          </a:p>
          <a:p>
            <a:r>
              <a:rPr lang="nb-NO"/>
              <a:t>Hvis en motor som destinasjonsselskapet hadde falt bort, hvordan hadde det sett ut da?</a:t>
            </a:r>
          </a:p>
          <a:p>
            <a:r>
              <a:rPr lang="nb-NO" err="1"/>
              <a:t>ViRØ</a:t>
            </a:r>
            <a:r>
              <a:rPr lang="nb-NO"/>
              <a:t> er et virkemiddel. En økonomi som gjør at vi kan sette regionen på kartet. Jobben vi gjør kan være et viktig bidrag for å bedre kommuneøkonomien.</a:t>
            </a:r>
          </a:p>
          <a:p>
            <a:r>
              <a:rPr lang="nb-NO"/>
              <a:t>Vi kan ikke gjøre jobben for flertallet, hvis ikke kommunene går inn. </a:t>
            </a:r>
          </a:p>
          <a:p>
            <a:endParaRPr lang="nb-NO"/>
          </a:p>
          <a:p>
            <a:r>
              <a:rPr lang="nb-NO"/>
              <a:t>Kommuner har ikke en ressurs som bidrar med attraktivitet. </a:t>
            </a:r>
          </a:p>
          <a:p>
            <a:r>
              <a:rPr lang="nb-NO"/>
              <a:t>Hjemmesiden til Visit-selskapet er ansiktet utad til de som vil besøke regionen. De attraktive tingene å gjøre og det folk verdsetter ved å bo her.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336F91B-479F-55CA-92B8-ADA619881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9C5E4-89ED-4933-89EC-8DD9C3FEFF9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847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9C5E4-89ED-4933-89EC-8DD9C3FEFF9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9801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9C5E4-89ED-4933-89EC-8DD9C3FEFF9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690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Rørosregionen og Østerdalen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9C5E4-89ED-4933-89EC-8DD9C3FEFF9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9863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Rørosregionen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9C5E4-89ED-4933-89EC-8DD9C3FEFF9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8412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Østerdalen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9C5E4-89ED-4933-89EC-8DD9C3FEFF9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640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Gjennomsnittlig klikkrate på 2,2 % for reiseliv og overnatting</a:t>
            </a:r>
          </a:p>
        </p:txBody>
      </p:sp>
    </p:spTree>
    <p:extLst>
      <p:ext uri="{BB962C8B-B14F-4D97-AF65-F5344CB8AC3E}">
        <p14:creationId xmlns:p14="http://schemas.microsoft.com/office/powerpoint/2010/main" val="1266667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f865ddbe9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f865ddbe9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Overnatting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/>
              <a:t>Se og gjøre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994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rgbClr val="B854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1AFA349E-8E38-1A86-9683-509F877C5E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66095" y="975470"/>
            <a:ext cx="11716318" cy="127405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740535"/>
          <a:lstStyle>
            <a:lvl1pPr marL="457177" indent="-457177" algn="ctr" defTabSz="18287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nb-NO"/>
              <a:t>Klikk på ikonet for å legge til et bilde</a:t>
            </a:r>
            <a:endParaRPr lang="sv-SE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AC2168B-921D-B78C-DC10-79868FB4B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470" y="3827289"/>
            <a:ext cx="9200208" cy="4559582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100000"/>
              </a:lnSpc>
              <a:defRPr sz="10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716659C-33F1-54F0-9380-B26C558F42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5470" y="912477"/>
            <a:ext cx="9182943" cy="461665"/>
          </a:xfr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Presentation </a:t>
            </a:r>
            <a:r>
              <a:rPr lang="nb-NO" err="1"/>
              <a:t>audience</a:t>
            </a:r>
            <a:r>
              <a:rPr lang="nb-NO"/>
              <a:t> and date</a:t>
            </a:r>
            <a:endParaRPr lang="sv-SE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FA12D45-B0C5-4D2F-BD1F-CAA5F6A40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409601FA-9460-4F6D-8750-148ABCD02DE0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2E55BB6-7508-CFD0-1D4E-A7FBBF3C6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-358290"/>
            <a:ext cx="14402" cy="15389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FCBABD-6F8B-2AEE-16D6-903DAEFE2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-365983"/>
            <a:ext cx="14402" cy="30778"/>
          </a:xfrm>
        </p:spPr>
        <p:txBody>
          <a:bodyPr lIns="0" tIns="0" rIns="0" bIns="0"/>
          <a:lstStyle>
            <a:lvl1pPr>
              <a:defRPr sz="100"/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E8E8B4D6-979F-D2B1-6881-A43A5D947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757" y="10932334"/>
            <a:ext cx="6836400" cy="2020423"/>
          </a:xfrm>
          <a:prstGeom prst="rect">
            <a:avLst/>
          </a:prstGeom>
        </p:spPr>
      </p:pic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1CE54CF7-E820-7796-D131-88D58B759F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5470" y="1435685"/>
            <a:ext cx="920020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/>
            </a:lvl1pPr>
            <a:lvl2pPr marL="914354" indent="0">
              <a:buNone/>
              <a:defRPr sz="3000"/>
            </a:lvl2pPr>
            <a:lvl3pPr marL="1828709" indent="0">
              <a:buNone/>
              <a:defRPr sz="3000"/>
            </a:lvl3pPr>
            <a:lvl4pPr marL="2743063" indent="0">
              <a:buNone/>
              <a:defRPr sz="3000"/>
            </a:lvl4pPr>
            <a:lvl5pPr marL="3657417" indent="0">
              <a:buNone/>
              <a:defRPr sz="3000"/>
            </a:lvl5pPr>
          </a:lstStyle>
          <a:p>
            <a:pPr lvl="0"/>
            <a:r>
              <a:rPr lang="nb-NO"/>
              <a:t>Author </a:t>
            </a:r>
            <a:r>
              <a:rPr lang="nb-NO" err="1"/>
              <a:t>name</a:t>
            </a:r>
            <a:r>
              <a:rPr lang="nb-NO"/>
              <a:t> (</a:t>
            </a:r>
            <a:r>
              <a:rPr lang="nb-NO" err="1"/>
              <a:t>title</a:t>
            </a:r>
            <a:r>
              <a:rPr lang="nb-NO"/>
              <a:t>, </a:t>
            </a:r>
            <a:r>
              <a:rPr lang="nb-NO" err="1"/>
              <a:t>position</a:t>
            </a:r>
            <a:r>
              <a:rPr lang="nb-NO"/>
              <a:t>)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DB86F6AC-C0DC-3214-A066-B4C4DBEF6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757" y="10932334"/>
            <a:ext cx="6836400" cy="202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23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with illustration #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6D328FB-15C8-4558-A69A-E8A4998EBB84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0F7DA81-3C0A-D69A-A017-3E4DF21D8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A4354B11-3EC9-65FB-A7E6-44545FFBB7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6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with illustration #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7B1D864-8EB8-4516-B0C7-C21A957BF8D5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0F7DA81-3C0A-D69A-A017-3E4DF21D8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8D4CF688-3C20-A7F1-6FC9-A21D5259B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1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with illustration #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41458BF7-C7F0-4DC7-AC85-BC15AEE903F1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0F7DA81-3C0A-D69A-A017-3E4DF21D8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4FE270D1-A317-DF4A-F971-E7DDB9D9D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73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with illustration #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68A533EA-DFC3-479B-B6FB-F1C27A0953A7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0F7DA81-3C0A-D69A-A017-3E4DF21D8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8B060AC9-93A5-00F5-BA1A-9E5880819E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14887607-82C8-7669-6803-2AD0285044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641890" y="955198"/>
            <a:ext cx="10740523" cy="12760801"/>
          </a:xfrm>
          <a:prstGeom prst="rect">
            <a:avLst/>
          </a:prstGeom>
        </p:spPr>
        <p:txBody>
          <a:bodyPr tIns="1564389"/>
          <a:lstStyle>
            <a:lvl1pPr marL="457177" indent="-457177" algn="ctr" defTabSz="1828709" rtl="0" eaLnBrk="1" latinLnBrk="0" hangingPunct="1">
              <a:lnSpc>
                <a:spcPts val="4800"/>
              </a:lnSpc>
              <a:spcBef>
                <a:spcPts val="3000"/>
              </a:spcBef>
              <a:buFont typeface="EB Garamond" panose="00000500000000000000" pitchFamily="2" charset="0"/>
              <a:buNone/>
              <a:defRPr sz="4000"/>
            </a:lvl1pPr>
          </a:lstStyle>
          <a:p>
            <a:r>
              <a:rPr lang="nb-NO"/>
              <a:t>Klikk på ikonet for å legge til et bilde</a:t>
            </a:r>
            <a:endParaRPr lang="sv-SE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3ADBF4-68DE-D4CF-C153-39F6BE20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722" y="1281263"/>
            <a:ext cx="11214691" cy="923330"/>
          </a:xfrm>
        </p:spPr>
        <p:txBody>
          <a:bodyPr lIns="0" tIns="0" rIns="0" bIns="0"/>
          <a:lstStyle/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FB0ADB2-27CB-B7E3-BBB4-3D0624BB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C3FF8C39-C9D6-42CB-934A-43D7A242CD2B}" type="datetime1">
              <a:rPr lang="sv-SE" smtClean="0"/>
              <a:t>2024-11-21</a:t>
            </a:fld>
            <a:endParaRPr lang="sv-SE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7984D4B-2ADA-3421-B74E-B84CB3BB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7F15970-7201-1531-A3FC-B2EBE993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4EADB2E4-2809-4C85-B511-BAACE80F7AD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EBA20EE5-2A91-865D-93EF-85B39E8CF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722" y="3417554"/>
            <a:ext cx="11214691" cy="7821946"/>
          </a:xfrm>
        </p:spPr>
        <p:txBody>
          <a:bodyPr lIns="0" tIns="0" rIns="0" bIns="0"/>
          <a:lstStyle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6407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14887607-82C8-7669-6803-2AD0285044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641890" y="955198"/>
            <a:ext cx="9791676" cy="11507939"/>
          </a:xfrm>
          <a:prstGeom prst="rect">
            <a:avLst/>
          </a:prstGeom>
        </p:spPr>
        <p:txBody>
          <a:bodyPr tIns="1564389"/>
          <a:lstStyle>
            <a:lvl1pPr marL="457177" indent="-457177" algn="ctr" defTabSz="1828709" rtl="0" eaLnBrk="1" latinLnBrk="0" hangingPunct="1">
              <a:lnSpc>
                <a:spcPts val="4800"/>
              </a:lnSpc>
              <a:spcBef>
                <a:spcPts val="3000"/>
              </a:spcBef>
              <a:buFont typeface="EB Garamond" panose="00000500000000000000" pitchFamily="2" charset="0"/>
              <a:buNone/>
              <a:defRPr sz="4000"/>
            </a:lvl1pPr>
          </a:lstStyle>
          <a:p>
            <a:r>
              <a:rPr lang="nb-NO"/>
              <a:t>Klikk på ikonet for å legge til et bilde</a:t>
            </a:r>
            <a:endParaRPr lang="sv-SE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3ADBF4-68DE-D4CF-C153-39F6BE20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722" y="1281263"/>
            <a:ext cx="11214691" cy="923330"/>
          </a:xfrm>
        </p:spPr>
        <p:txBody>
          <a:bodyPr lIns="0" tIns="0" rIns="0" bIns="0"/>
          <a:lstStyle/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FB0ADB2-27CB-B7E3-BBB4-3D0624BB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ACE71365-1FE0-45B3-AD7A-C23D73DE7C5B}" type="datetime1">
              <a:rPr lang="sv-SE" smtClean="0"/>
              <a:t>2024-11-21</a:t>
            </a:fld>
            <a:endParaRPr lang="sv-SE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7984D4B-2ADA-3421-B74E-B84CB3BB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7F15970-7201-1531-A3FC-B2EBE993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4EADB2E4-2809-4C85-B511-BAACE80F7AD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EBA20EE5-2A91-865D-93EF-85B39E8CF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722" y="3417554"/>
            <a:ext cx="11214691" cy="7821946"/>
          </a:xfrm>
        </p:spPr>
        <p:txBody>
          <a:bodyPr lIns="0" tIns="0" rIns="0" bIns="0"/>
          <a:lstStyle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5451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14887607-82C8-7669-6803-2AD0285044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543806" y="955198"/>
            <a:ext cx="5880939" cy="5547609"/>
          </a:xfrm>
          <a:prstGeom prst="rect">
            <a:avLst/>
          </a:prstGeom>
        </p:spPr>
        <p:txBody>
          <a:bodyPr tIns="1564389"/>
          <a:lstStyle>
            <a:lvl1pPr marL="457177" indent="-457177" algn="ctr" defTabSz="1828709" rtl="0" eaLnBrk="1" latinLnBrk="0" hangingPunct="1">
              <a:lnSpc>
                <a:spcPts val="4800"/>
              </a:lnSpc>
              <a:spcBef>
                <a:spcPts val="3000"/>
              </a:spcBef>
              <a:buFont typeface="EB Garamond" panose="00000500000000000000" pitchFamily="2" charset="0"/>
              <a:buNone/>
              <a:defRPr sz="4000"/>
            </a:lvl1pPr>
          </a:lstStyle>
          <a:p>
            <a:r>
              <a:rPr lang="nb-NO"/>
              <a:t>Klikk på ikonet for å legge til et bilde</a:t>
            </a:r>
            <a:endParaRPr lang="sv-SE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3ADBF4-68DE-D4CF-C153-39F6BE20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722" y="1281263"/>
            <a:ext cx="15278691" cy="923330"/>
          </a:xfrm>
        </p:spPr>
        <p:txBody>
          <a:bodyPr lIns="0" tIns="0" rIns="0" bIns="0"/>
          <a:lstStyle/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FB0ADB2-27CB-B7E3-BBB4-3D0624BB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37AE19D-5ADE-496C-8DB0-9CB112B3CD96}" type="datetime1">
              <a:rPr lang="sv-SE" smtClean="0"/>
              <a:t>2024-11-21</a:t>
            </a:fld>
            <a:endParaRPr lang="sv-SE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7984D4B-2ADA-3421-B74E-B84CB3BB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7F15970-7201-1531-A3FC-B2EBE993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4EADB2E4-2809-4C85-B511-BAACE80F7AD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EBA20EE5-2A91-865D-93EF-85B39E8CF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722" y="3417554"/>
            <a:ext cx="15278691" cy="7821946"/>
          </a:xfrm>
        </p:spPr>
        <p:txBody>
          <a:bodyPr lIns="0" tIns="0" rIns="0" bIns="0"/>
          <a:lstStyle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3" name="Plassholder for bilde 8">
            <a:extLst>
              <a:ext uri="{FF2B5EF4-FFF2-40B4-BE49-F238E27FC236}">
                <a16:creationId xmlns:a16="http://schemas.microsoft.com/office/drawing/2014/main" id="{905C7A84-9AAF-2EA8-CA0A-4A52BDD2C2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543808" y="6910812"/>
            <a:ext cx="5880939" cy="5547609"/>
          </a:xfrm>
          <a:prstGeom prst="rect">
            <a:avLst/>
          </a:prstGeom>
        </p:spPr>
        <p:txBody>
          <a:bodyPr tIns="1564389"/>
          <a:lstStyle>
            <a:lvl1pPr marL="457177" indent="-457177" algn="ctr" defTabSz="1828709" rtl="0" eaLnBrk="1" latinLnBrk="0" hangingPunct="1">
              <a:lnSpc>
                <a:spcPts val="4800"/>
              </a:lnSpc>
              <a:spcBef>
                <a:spcPts val="3000"/>
              </a:spcBef>
              <a:buFont typeface="EB Garamond" panose="00000500000000000000" pitchFamily="2" charset="0"/>
              <a:buNone/>
              <a:defRPr sz="4000"/>
            </a:lvl1pPr>
          </a:lstStyle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9460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533A21C3-8E52-4A98-85BB-56831CAB3D3F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1F6DCB07-7BB1-8DD4-57DC-BFEF48CEDC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tIns="1740535"/>
          <a:lstStyle>
            <a:lvl1pPr marL="457177" indent="-457177" algn="ctr" defTabSz="18287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nb-NO"/>
              <a:t>Klikk på ikonet for å legge til et bilde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0165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page">
    <p:bg>
      <p:bgPr>
        <a:solidFill>
          <a:srgbClr val="B854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2DAC13-3357-C8AD-357F-4A336E36F5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722" y="837949"/>
            <a:ext cx="22390691" cy="1538883"/>
          </a:xfrm>
        </p:spPr>
        <p:txBody>
          <a:bodyPr/>
          <a:lstStyle>
            <a:lvl1pPr>
              <a:lnSpc>
                <a:spcPct val="100000"/>
              </a:lnSpc>
              <a:defRPr sz="10000" b="0" spc="-250" baseline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Takk for meg!</a:t>
            </a:r>
            <a:endParaRPr lang="sv-SE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D8B9236-C57D-EA77-36DF-47C139D8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6E2B-BC70-4A13-BF9C-09A2509953A9}" type="datetime1">
              <a:rPr lang="sv-SE" smtClean="0"/>
              <a:t>2024-11-21</a:t>
            </a:fld>
            <a:endParaRPr lang="sv-SE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479FA12-F3AC-0157-34D9-D7C333BF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9753A996-4617-4D33-D6E5-C6A6F711E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470" y="6311625"/>
            <a:ext cx="22444810" cy="6675036"/>
          </a:xfrm>
          <a:prstGeom prst="rect">
            <a:avLst/>
          </a:prstGeom>
        </p:spPr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25954F34-8412-3F31-4AA8-715E9913DAF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5722" y="2921386"/>
            <a:ext cx="10588865" cy="461665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/>
            </a:lvl1pPr>
            <a:lvl2pPr marL="914354" indent="0">
              <a:lnSpc>
                <a:spcPct val="100000"/>
              </a:lnSpc>
              <a:spcBef>
                <a:spcPts val="0"/>
              </a:spcBef>
              <a:buNone/>
              <a:defRPr sz="3000"/>
            </a:lvl2pPr>
            <a:lvl3pPr marL="1828709" indent="0">
              <a:lnSpc>
                <a:spcPct val="100000"/>
              </a:lnSpc>
              <a:spcBef>
                <a:spcPts val="0"/>
              </a:spcBef>
              <a:buNone/>
              <a:defRPr sz="3000"/>
            </a:lvl3pPr>
            <a:lvl4pPr marL="2743063" indent="0">
              <a:lnSpc>
                <a:spcPct val="100000"/>
              </a:lnSpc>
              <a:spcBef>
                <a:spcPts val="0"/>
              </a:spcBef>
              <a:buNone/>
              <a:defRPr sz="3000"/>
            </a:lvl4pPr>
            <a:lvl5pPr marL="3657417" indent="0">
              <a:lnSpc>
                <a:spcPct val="100000"/>
              </a:lnSpc>
              <a:spcBef>
                <a:spcPts val="0"/>
              </a:spcBef>
              <a:buNone/>
              <a:defRPr sz="3000"/>
            </a:lvl5pPr>
          </a:lstStyle>
          <a:p>
            <a:pPr lvl="0"/>
            <a:r>
              <a:rPr lang="nb-NO"/>
              <a:t>Author </a:t>
            </a:r>
            <a:r>
              <a:rPr lang="nb-NO" err="1"/>
              <a:t>name</a:t>
            </a:r>
            <a:endParaRPr lang="nb-NO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084CFAC0-48EB-8C98-5321-C8351D522F6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5470" y="3386923"/>
            <a:ext cx="10588865" cy="461665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/>
            </a:lvl1pPr>
            <a:lvl2pPr marL="914354" indent="0">
              <a:lnSpc>
                <a:spcPct val="100000"/>
              </a:lnSpc>
              <a:spcBef>
                <a:spcPts val="0"/>
              </a:spcBef>
              <a:buNone/>
              <a:defRPr sz="3000"/>
            </a:lvl2pPr>
            <a:lvl3pPr marL="1828709" indent="0">
              <a:lnSpc>
                <a:spcPct val="100000"/>
              </a:lnSpc>
              <a:spcBef>
                <a:spcPts val="0"/>
              </a:spcBef>
              <a:buNone/>
              <a:defRPr sz="3000"/>
            </a:lvl3pPr>
            <a:lvl4pPr marL="2743063" indent="0">
              <a:lnSpc>
                <a:spcPct val="100000"/>
              </a:lnSpc>
              <a:spcBef>
                <a:spcPts val="0"/>
              </a:spcBef>
              <a:buNone/>
              <a:defRPr sz="3000"/>
            </a:lvl4pPr>
            <a:lvl5pPr marL="3657417" indent="0">
              <a:lnSpc>
                <a:spcPct val="100000"/>
              </a:lnSpc>
              <a:spcBef>
                <a:spcPts val="0"/>
              </a:spcBef>
              <a:buNone/>
              <a:defRPr sz="3000"/>
            </a:lvl5pPr>
          </a:lstStyle>
          <a:p>
            <a:pPr lvl="0"/>
            <a:r>
              <a:rPr lang="nb-NO"/>
              <a:t>(</a:t>
            </a:r>
            <a:r>
              <a:rPr lang="nb-NO" err="1"/>
              <a:t>Title</a:t>
            </a:r>
            <a:r>
              <a:rPr lang="nb-NO"/>
              <a:t>/</a:t>
            </a:r>
            <a:r>
              <a:rPr lang="nb-NO" err="1"/>
              <a:t>position</a:t>
            </a:r>
            <a:r>
              <a:rPr lang="nb-NO"/>
              <a:t>)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102FE7EE-AFA2-4D65-FB2B-010315452CD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75470" y="3842395"/>
            <a:ext cx="10588865" cy="461665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/>
            </a:lvl1pPr>
            <a:lvl2pPr marL="914354" indent="0">
              <a:lnSpc>
                <a:spcPct val="100000"/>
              </a:lnSpc>
              <a:spcBef>
                <a:spcPts val="0"/>
              </a:spcBef>
              <a:buNone/>
              <a:defRPr sz="3000"/>
            </a:lvl2pPr>
            <a:lvl3pPr marL="1828709" indent="0">
              <a:lnSpc>
                <a:spcPct val="100000"/>
              </a:lnSpc>
              <a:spcBef>
                <a:spcPts val="0"/>
              </a:spcBef>
              <a:buNone/>
              <a:defRPr sz="3000"/>
            </a:lvl3pPr>
            <a:lvl4pPr marL="2743063" indent="0">
              <a:lnSpc>
                <a:spcPct val="100000"/>
              </a:lnSpc>
              <a:spcBef>
                <a:spcPts val="0"/>
              </a:spcBef>
              <a:buNone/>
              <a:defRPr sz="3000"/>
            </a:lvl4pPr>
            <a:lvl5pPr marL="3657417" indent="0">
              <a:lnSpc>
                <a:spcPct val="100000"/>
              </a:lnSpc>
              <a:spcBef>
                <a:spcPts val="0"/>
              </a:spcBef>
              <a:buNone/>
              <a:defRPr sz="3000"/>
            </a:lvl5pPr>
          </a:lstStyle>
          <a:p>
            <a:pPr lvl="0"/>
            <a:r>
              <a:rPr lang="nb-NO"/>
              <a:t>email@visitroros.no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F3BAA49-0E7C-0C98-AF8C-A2A38F4311B2}"/>
              </a:ext>
            </a:extLst>
          </p:cNvPr>
          <p:cNvSpPr txBox="1"/>
          <p:nvPr/>
        </p:nvSpPr>
        <p:spPr>
          <a:xfrm>
            <a:off x="975470" y="4751561"/>
            <a:ext cx="5334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3000"/>
              <a:t>www.roros.no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69C5ADBF-0BFB-9C2F-EF55-4EE4A5D82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470" y="6311625"/>
            <a:ext cx="22444810" cy="667503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651C0A3-0F44-06C7-9681-B9D90058EED3}"/>
              </a:ext>
            </a:extLst>
          </p:cNvPr>
          <p:cNvSpPr txBox="1"/>
          <p:nvPr userDrawn="1"/>
        </p:nvSpPr>
        <p:spPr>
          <a:xfrm>
            <a:off x="975470" y="4751561"/>
            <a:ext cx="5334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3000"/>
              <a:t>www.roros.no</a:t>
            </a:r>
          </a:p>
        </p:txBody>
      </p:sp>
    </p:spTree>
    <p:extLst>
      <p:ext uri="{BB962C8B-B14F-4D97-AF65-F5344CB8AC3E}">
        <p14:creationId xmlns:p14="http://schemas.microsoft.com/office/powerpoint/2010/main" val="1533134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 with illustration #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440EE3F9-7C0E-43AC-8ED4-532EB7BA2011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0F7DA81-3C0A-D69A-A017-3E4DF21D8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8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bg>
      <p:bgPr>
        <a:solidFill>
          <a:srgbClr val="B854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E8CFDF-10C1-AC5E-BF44-41E2229A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6345F1-D148-B9EE-72A7-577B7BBD3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069F86-9B9D-29A3-B191-2CCB8448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9289FF4-CDA6-4CF7-A769-6BD038D99205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2A67C87-688B-47D7-EA32-B03621167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2AB6F39-9ADC-44BB-78E0-CC9346B2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4EADB2E4-2809-4C85-B511-BAACE80F7A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3380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 with illustration #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06D328FB-15C8-4558-A69A-E8A4998EBB84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0F7DA81-3C0A-D69A-A017-3E4DF21D8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34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 with illustration #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7B1D864-8EB8-4516-B0C7-C21A957BF8D5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0F7DA81-3C0A-D69A-A017-3E4DF21D8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93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 with illustration #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41458BF7-C7F0-4DC7-AC85-BC15AEE903F1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0F7DA81-3C0A-D69A-A017-3E4DF21D8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07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slide with illustration #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68A533EA-DFC3-479B-B6FB-F1C27A0953A7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0F7DA81-3C0A-D69A-A017-3E4DF21D8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page">
    <p:bg>
      <p:bgPr>
        <a:solidFill>
          <a:srgbClr val="B854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2DAC13-3357-C8AD-357F-4A336E36F5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722" y="837949"/>
            <a:ext cx="22390691" cy="1538883"/>
          </a:xfrm>
        </p:spPr>
        <p:txBody>
          <a:bodyPr/>
          <a:lstStyle>
            <a:lvl1pPr>
              <a:lnSpc>
                <a:spcPct val="100000"/>
              </a:lnSpc>
              <a:defRPr sz="10000" b="0" spc="-250" baseline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Takk for meg!</a:t>
            </a:r>
            <a:endParaRPr lang="sv-SE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D8B9236-C57D-EA77-36DF-47C139D8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6E2B-BC70-4A13-BF9C-09A2509953A9}" type="datetime1">
              <a:rPr lang="sv-SE" smtClean="0"/>
              <a:t>2024-11-21</a:t>
            </a:fld>
            <a:endParaRPr lang="sv-SE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479FA12-F3AC-0157-34D9-D7C333BF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9753A996-4617-4D33-D6E5-C6A6F711E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470" y="6311625"/>
            <a:ext cx="22444810" cy="6675036"/>
          </a:xfrm>
          <a:prstGeom prst="rect">
            <a:avLst/>
          </a:prstGeom>
        </p:spPr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25954F34-8412-3F31-4AA8-715E9913DAF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5722" y="2921386"/>
            <a:ext cx="10588865" cy="461665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/>
            </a:lvl1pPr>
            <a:lvl2pPr marL="914354" indent="0">
              <a:lnSpc>
                <a:spcPct val="100000"/>
              </a:lnSpc>
              <a:spcBef>
                <a:spcPts val="0"/>
              </a:spcBef>
              <a:buNone/>
              <a:defRPr sz="3000"/>
            </a:lvl2pPr>
            <a:lvl3pPr marL="1828709" indent="0">
              <a:lnSpc>
                <a:spcPct val="100000"/>
              </a:lnSpc>
              <a:spcBef>
                <a:spcPts val="0"/>
              </a:spcBef>
              <a:buNone/>
              <a:defRPr sz="3000"/>
            </a:lvl3pPr>
            <a:lvl4pPr marL="2743063" indent="0">
              <a:lnSpc>
                <a:spcPct val="100000"/>
              </a:lnSpc>
              <a:spcBef>
                <a:spcPts val="0"/>
              </a:spcBef>
              <a:buNone/>
              <a:defRPr sz="3000"/>
            </a:lvl4pPr>
            <a:lvl5pPr marL="3657417" indent="0">
              <a:lnSpc>
                <a:spcPct val="100000"/>
              </a:lnSpc>
              <a:spcBef>
                <a:spcPts val="0"/>
              </a:spcBef>
              <a:buNone/>
              <a:defRPr sz="3000"/>
            </a:lvl5pPr>
          </a:lstStyle>
          <a:p>
            <a:pPr lvl="0"/>
            <a:r>
              <a:rPr lang="nb-NO"/>
              <a:t>Author </a:t>
            </a:r>
            <a:r>
              <a:rPr lang="nb-NO" err="1"/>
              <a:t>name</a:t>
            </a:r>
            <a:endParaRPr lang="nb-NO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084CFAC0-48EB-8C98-5321-C8351D522F6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5470" y="3386923"/>
            <a:ext cx="10588865" cy="461665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/>
            </a:lvl1pPr>
            <a:lvl2pPr marL="914354" indent="0">
              <a:lnSpc>
                <a:spcPct val="100000"/>
              </a:lnSpc>
              <a:spcBef>
                <a:spcPts val="0"/>
              </a:spcBef>
              <a:buNone/>
              <a:defRPr sz="3000"/>
            </a:lvl2pPr>
            <a:lvl3pPr marL="1828709" indent="0">
              <a:lnSpc>
                <a:spcPct val="100000"/>
              </a:lnSpc>
              <a:spcBef>
                <a:spcPts val="0"/>
              </a:spcBef>
              <a:buNone/>
              <a:defRPr sz="3000"/>
            </a:lvl3pPr>
            <a:lvl4pPr marL="2743063" indent="0">
              <a:lnSpc>
                <a:spcPct val="100000"/>
              </a:lnSpc>
              <a:spcBef>
                <a:spcPts val="0"/>
              </a:spcBef>
              <a:buNone/>
              <a:defRPr sz="3000"/>
            </a:lvl4pPr>
            <a:lvl5pPr marL="3657417" indent="0">
              <a:lnSpc>
                <a:spcPct val="100000"/>
              </a:lnSpc>
              <a:spcBef>
                <a:spcPts val="0"/>
              </a:spcBef>
              <a:buNone/>
              <a:defRPr sz="3000"/>
            </a:lvl5pPr>
          </a:lstStyle>
          <a:p>
            <a:pPr lvl="0"/>
            <a:r>
              <a:rPr lang="nb-NO"/>
              <a:t>(</a:t>
            </a:r>
            <a:r>
              <a:rPr lang="nb-NO" err="1"/>
              <a:t>Title</a:t>
            </a:r>
            <a:r>
              <a:rPr lang="nb-NO"/>
              <a:t>/</a:t>
            </a:r>
            <a:r>
              <a:rPr lang="nb-NO" err="1"/>
              <a:t>position</a:t>
            </a:r>
            <a:r>
              <a:rPr lang="nb-NO"/>
              <a:t>)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102FE7EE-AFA2-4D65-FB2B-010315452CD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75470" y="3842395"/>
            <a:ext cx="10588865" cy="461665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/>
            </a:lvl1pPr>
            <a:lvl2pPr marL="914354" indent="0">
              <a:lnSpc>
                <a:spcPct val="100000"/>
              </a:lnSpc>
              <a:spcBef>
                <a:spcPts val="0"/>
              </a:spcBef>
              <a:buNone/>
              <a:defRPr sz="3000"/>
            </a:lvl2pPr>
            <a:lvl3pPr marL="1828709" indent="0">
              <a:lnSpc>
                <a:spcPct val="100000"/>
              </a:lnSpc>
              <a:spcBef>
                <a:spcPts val="0"/>
              </a:spcBef>
              <a:buNone/>
              <a:defRPr sz="3000"/>
            </a:lvl3pPr>
            <a:lvl4pPr marL="2743063" indent="0">
              <a:lnSpc>
                <a:spcPct val="100000"/>
              </a:lnSpc>
              <a:spcBef>
                <a:spcPts val="0"/>
              </a:spcBef>
              <a:buNone/>
              <a:defRPr sz="3000"/>
            </a:lvl4pPr>
            <a:lvl5pPr marL="3657417" indent="0">
              <a:lnSpc>
                <a:spcPct val="100000"/>
              </a:lnSpc>
              <a:spcBef>
                <a:spcPts val="0"/>
              </a:spcBef>
              <a:buNone/>
              <a:defRPr sz="3000"/>
            </a:lvl5pPr>
          </a:lstStyle>
          <a:p>
            <a:pPr lvl="0"/>
            <a:r>
              <a:rPr lang="nb-NO"/>
              <a:t>email@visitroros.no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F3BAA49-0E7C-0C98-AF8C-A2A38F4311B2}"/>
              </a:ext>
            </a:extLst>
          </p:cNvPr>
          <p:cNvSpPr txBox="1"/>
          <p:nvPr userDrawn="1"/>
        </p:nvSpPr>
        <p:spPr>
          <a:xfrm>
            <a:off x="975470" y="4751561"/>
            <a:ext cx="5334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3000"/>
              <a:t>www.roros.no</a:t>
            </a:r>
          </a:p>
        </p:txBody>
      </p:sp>
    </p:spTree>
    <p:extLst>
      <p:ext uri="{BB962C8B-B14F-4D97-AF65-F5344CB8AC3E}">
        <p14:creationId xmlns:p14="http://schemas.microsoft.com/office/powerpoint/2010/main" val="2526799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panel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815AC04-283B-E048-BE37-B533815ACF19}"/>
              </a:ext>
            </a:extLst>
          </p:cNvPr>
          <p:cNvSpPr/>
          <p:nvPr userDrawn="1"/>
        </p:nvSpPr>
        <p:spPr>
          <a:xfrm>
            <a:off x="3" y="0"/>
            <a:ext cx="825136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6" tIns="91428" rIns="182856" bIns="914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7200" b="0" i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32E366-1830-C748-98FF-1D794FD4E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5009146" cy="484191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991" y="1600046"/>
            <a:ext cx="7087997" cy="73096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D4F2380F-AA10-0C44-9EEC-16AE41BF00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987844" y="1406529"/>
            <a:ext cx="14518329" cy="10458450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  <a:lvl2pPr marL="914308" indent="0">
              <a:buNone/>
              <a:defRPr/>
            </a:lvl2pPr>
          </a:lstStyle>
          <a:p>
            <a:pPr lvl="0"/>
            <a:r>
              <a:rPr lang="nb-NO"/>
              <a:t>Sett inn bilde, diagram, video, tabell </a:t>
            </a:r>
            <a:r>
              <a:rPr lang="nb-NO" err="1"/>
              <a:t>etc</a:t>
            </a:r>
            <a:endParaRPr lang="nb-NO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D3940224-A7C9-3A43-AFA8-6C153A9679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988" y="4594226"/>
            <a:ext cx="7088691" cy="7716720"/>
          </a:xfrm>
        </p:spPr>
        <p:txBody>
          <a:bodyPr>
            <a:normAutofit/>
          </a:bodyPr>
          <a:lstStyle>
            <a:lvl1pPr marL="685732" indent="-685732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sz="4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36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50055385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31146" y="1186733"/>
            <a:ext cx="22720121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831146" y="3073267"/>
            <a:ext cx="10665706" cy="9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9124" lvl="0" indent="-84661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733"/>
            </a:lvl1pPr>
            <a:lvl2pPr marL="2438248" lvl="1" indent="-812749">
              <a:spcBef>
                <a:spcPts val="4266"/>
              </a:spcBef>
              <a:spcAft>
                <a:spcPts val="0"/>
              </a:spcAft>
              <a:buSzPts val="1200"/>
              <a:buChar char="○"/>
              <a:defRPr sz="3200"/>
            </a:lvl2pPr>
            <a:lvl3pPr marL="3657371" lvl="2" indent="-812749">
              <a:spcBef>
                <a:spcPts val="4266"/>
              </a:spcBef>
              <a:spcAft>
                <a:spcPts val="0"/>
              </a:spcAft>
              <a:buSzPts val="1200"/>
              <a:buChar char="■"/>
              <a:defRPr sz="3200"/>
            </a:lvl3pPr>
            <a:lvl4pPr marL="4876495" lvl="3" indent="-812749">
              <a:spcBef>
                <a:spcPts val="4266"/>
              </a:spcBef>
              <a:spcAft>
                <a:spcPts val="0"/>
              </a:spcAft>
              <a:buSzPts val="1200"/>
              <a:buChar char="●"/>
              <a:defRPr sz="3200"/>
            </a:lvl4pPr>
            <a:lvl5pPr marL="6095619" lvl="4" indent="-812749">
              <a:spcBef>
                <a:spcPts val="4266"/>
              </a:spcBef>
              <a:spcAft>
                <a:spcPts val="0"/>
              </a:spcAft>
              <a:buSzPts val="1200"/>
              <a:buChar char="○"/>
              <a:defRPr sz="3200"/>
            </a:lvl5pPr>
            <a:lvl6pPr marL="7314743" lvl="5" indent="-812749">
              <a:spcBef>
                <a:spcPts val="4266"/>
              </a:spcBef>
              <a:spcAft>
                <a:spcPts val="0"/>
              </a:spcAft>
              <a:buSzPts val="1200"/>
              <a:buChar char="■"/>
              <a:defRPr sz="3200"/>
            </a:lvl6pPr>
            <a:lvl7pPr marL="8533867" lvl="6" indent="-812749">
              <a:spcBef>
                <a:spcPts val="4266"/>
              </a:spcBef>
              <a:spcAft>
                <a:spcPts val="0"/>
              </a:spcAft>
              <a:buSzPts val="1200"/>
              <a:buChar char="●"/>
              <a:defRPr sz="3200"/>
            </a:lvl7pPr>
            <a:lvl8pPr marL="9752990" lvl="7" indent="-812749">
              <a:spcBef>
                <a:spcPts val="4266"/>
              </a:spcBef>
              <a:spcAft>
                <a:spcPts val="0"/>
              </a:spcAft>
              <a:buSzPts val="1200"/>
              <a:buChar char="○"/>
              <a:defRPr sz="3200"/>
            </a:lvl8pPr>
            <a:lvl9pPr marL="10972114" lvl="8" indent="-812749">
              <a:spcBef>
                <a:spcPts val="4266"/>
              </a:spcBef>
              <a:spcAft>
                <a:spcPts val="4266"/>
              </a:spcAft>
              <a:buSzPts val="1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2885561" y="3073267"/>
            <a:ext cx="10665706" cy="9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9124" lvl="0" indent="-84661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733"/>
            </a:lvl1pPr>
            <a:lvl2pPr marL="2438248" lvl="1" indent="-812749">
              <a:spcBef>
                <a:spcPts val="4266"/>
              </a:spcBef>
              <a:spcAft>
                <a:spcPts val="0"/>
              </a:spcAft>
              <a:buSzPts val="1200"/>
              <a:buChar char="○"/>
              <a:defRPr sz="3200"/>
            </a:lvl2pPr>
            <a:lvl3pPr marL="3657371" lvl="2" indent="-812749">
              <a:spcBef>
                <a:spcPts val="4266"/>
              </a:spcBef>
              <a:spcAft>
                <a:spcPts val="0"/>
              </a:spcAft>
              <a:buSzPts val="1200"/>
              <a:buChar char="■"/>
              <a:defRPr sz="3200"/>
            </a:lvl3pPr>
            <a:lvl4pPr marL="4876495" lvl="3" indent="-812749">
              <a:spcBef>
                <a:spcPts val="4266"/>
              </a:spcBef>
              <a:spcAft>
                <a:spcPts val="0"/>
              </a:spcAft>
              <a:buSzPts val="1200"/>
              <a:buChar char="●"/>
              <a:defRPr sz="3200"/>
            </a:lvl4pPr>
            <a:lvl5pPr marL="6095619" lvl="4" indent="-812749">
              <a:spcBef>
                <a:spcPts val="4266"/>
              </a:spcBef>
              <a:spcAft>
                <a:spcPts val="0"/>
              </a:spcAft>
              <a:buSzPts val="1200"/>
              <a:buChar char="○"/>
              <a:defRPr sz="3200"/>
            </a:lvl5pPr>
            <a:lvl6pPr marL="7314743" lvl="5" indent="-812749">
              <a:spcBef>
                <a:spcPts val="4266"/>
              </a:spcBef>
              <a:spcAft>
                <a:spcPts val="0"/>
              </a:spcAft>
              <a:buSzPts val="1200"/>
              <a:buChar char="■"/>
              <a:defRPr sz="3200"/>
            </a:lvl6pPr>
            <a:lvl7pPr marL="8533867" lvl="6" indent="-812749">
              <a:spcBef>
                <a:spcPts val="4266"/>
              </a:spcBef>
              <a:spcAft>
                <a:spcPts val="0"/>
              </a:spcAft>
              <a:buSzPts val="1200"/>
              <a:buChar char="●"/>
              <a:defRPr sz="3200"/>
            </a:lvl7pPr>
            <a:lvl8pPr marL="9752990" lvl="7" indent="-812749">
              <a:spcBef>
                <a:spcPts val="4266"/>
              </a:spcBef>
              <a:spcAft>
                <a:spcPts val="0"/>
              </a:spcAft>
              <a:buSzPts val="1200"/>
              <a:buChar char="○"/>
              <a:defRPr sz="3200"/>
            </a:lvl8pPr>
            <a:lvl9pPr marL="10972114" lvl="8" indent="-812749">
              <a:spcBef>
                <a:spcPts val="4266"/>
              </a:spcBef>
              <a:spcAft>
                <a:spcPts val="4266"/>
              </a:spcAft>
              <a:buSzPts val="1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22591751" y="12435245"/>
            <a:ext cx="1463105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569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A7361502-BAF6-63E6-4F66-134460A837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tIns="1740535"/>
          <a:lstStyle>
            <a:lvl1pPr marL="457177" indent="-457177" algn="ctr" defTabSz="18287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sv-SE" err="1"/>
              <a:t>Insert</a:t>
            </a:r>
            <a:r>
              <a:rPr lang="sv-SE"/>
              <a:t> </a:t>
            </a:r>
            <a:r>
              <a:rPr lang="sv-SE" err="1"/>
              <a:t>picture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via ”</a:t>
            </a:r>
            <a:r>
              <a:rPr lang="sv-SE" err="1"/>
              <a:t>Insert</a:t>
            </a:r>
            <a:r>
              <a:rPr lang="sv-SE"/>
              <a:t>” -&gt; ”Picture”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51B796B-DBFC-8C76-40B5-6CDB629DA0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470" y="4423195"/>
            <a:ext cx="17310943" cy="4616648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 err="1"/>
              <a:t>Quote</a:t>
            </a:r>
            <a:endParaRPr lang="sv-SE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9825254-6D22-778D-6029-452DC6890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1E71-AF8C-41F4-B317-37B016625C5A}" type="datetime1">
              <a:rPr lang="sv-SE" smtClean="0"/>
              <a:t>2024-11-21</a:t>
            </a:fld>
            <a:endParaRPr lang="sv-SE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77A564-7C60-5AFF-3B27-47A2FFE17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C094215-C1DD-2E2C-CC27-4B6F9A52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DF536E7-0D92-9CDD-A1F6-468BE0B44E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5470" y="11938660"/>
            <a:ext cx="3423600" cy="101817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993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4">
            <a:extLst>
              <a:ext uri="{FF2B5EF4-FFF2-40B4-BE49-F238E27FC236}">
                <a16:creationId xmlns:a16="http://schemas.microsoft.com/office/drawing/2014/main" id="{A7361502-BAF6-63E6-4F66-134460A837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tIns="1740535"/>
          <a:lstStyle>
            <a:lvl1pPr marL="457177" indent="-457177" algn="ctr" defTabSz="18287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sv-SE" err="1"/>
              <a:t>Insert</a:t>
            </a:r>
            <a:r>
              <a:rPr lang="sv-SE"/>
              <a:t> </a:t>
            </a:r>
            <a:r>
              <a:rPr lang="sv-SE" err="1"/>
              <a:t>picture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via ”</a:t>
            </a:r>
            <a:r>
              <a:rPr lang="sv-SE" err="1"/>
              <a:t>Insert</a:t>
            </a:r>
            <a:r>
              <a:rPr lang="sv-SE"/>
              <a:t>” -&gt; ”Picture”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51B796B-DBFC-8C76-40B5-6CDB629DA0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470" y="4423195"/>
            <a:ext cx="17310943" cy="4616648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0000" b="0">
                <a:solidFill>
                  <a:schemeClr val="dk1"/>
                </a:solidFill>
                <a:latin typeface="+mj-lt"/>
              </a:defRPr>
            </a:lvl1pPr>
          </a:lstStyle>
          <a:p>
            <a:r>
              <a:rPr lang="nb-NO" err="1"/>
              <a:t>Quote</a:t>
            </a:r>
            <a:endParaRPr lang="sv-SE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9825254-6D22-778D-6029-452DC6890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F866-7F33-43F2-97A2-72332BE0FF1F}" type="datetime1">
              <a:rPr lang="sv-SE" smtClean="0"/>
              <a:t>2024-11-21</a:t>
            </a:fld>
            <a:endParaRPr lang="sv-SE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77A564-7C60-5AFF-3B27-47A2FFE17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C094215-C1DD-2E2C-CC27-4B6F9A52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755EC2D-83AE-33DB-EAAD-89649D8F07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5470" y="11938660"/>
            <a:ext cx="3423600" cy="101817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47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with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1F6DCB07-7BB1-8DD4-57DC-BFEF48CEDC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tIns="1740535"/>
          <a:lstStyle>
            <a:lvl1pPr marL="457177" indent="-457177" algn="ctr" defTabSz="18287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nb-NO"/>
              <a:t>Klikk på ikonet for å legge til et bilde</a:t>
            </a:r>
            <a:endParaRPr lang="sv-SE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5B4BD3-1C84-8613-6698-E6D89B6CF6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4414" y="5398516"/>
            <a:ext cx="17310942" cy="615553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lt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Credit line </a:t>
            </a:r>
            <a:r>
              <a:rPr lang="nb-NO" err="1"/>
              <a:t>optional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396246D-9EEF-4ABC-9EC2-223DEBDA944D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756101"/>
            <a:ext cx="17310942" cy="4154038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9" name="Plassholder for tekst 10">
            <a:extLst>
              <a:ext uri="{FF2B5EF4-FFF2-40B4-BE49-F238E27FC236}">
                <a16:creationId xmlns:a16="http://schemas.microsoft.com/office/drawing/2014/main" id="{DF3B7CA7-EAF1-6BED-CBE8-9993AAEDD8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5470" y="11938660"/>
            <a:ext cx="3423600" cy="101817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24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with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1F6DCB07-7BB1-8DD4-57DC-BFEF48CEDC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tIns="1740535"/>
          <a:lstStyle>
            <a:lvl1pPr marL="457177" indent="-457177" algn="ctr" defTabSz="18287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nb-NO"/>
              <a:t>Klikk på ikonet for å legge til et bilde</a:t>
            </a:r>
            <a:endParaRPr lang="sv-SE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5B4BD3-1C84-8613-6698-E6D89B6CF6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4414" y="5398516"/>
            <a:ext cx="17310942" cy="615553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dk1"/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Credit line </a:t>
            </a:r>
            <a:r>
              <a:rPr lang="nb-NO" err="1"/>
              <a:t>optional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A7EFCBF-BB3F-4280-AD0B-3737C85D429C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756101"/>
            <a:ext cx="17310942" cy="4154038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13000" b="0">
                <a:solidFill>
                  <a:schemeClr val="dk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2" name="Plassholder for tekst 6">
            <a:extLst>
              <a:ext uri="{FF2B5EF4-FFF2-40B4-BE49-F238E27FC236}">
                <a16:creationId xmlns:a16="http://schemas.microsoft.com/office/drawing/2014/main" id="{ABC3A8EC-5657-E9EB-BEE4-6C4CF2D987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5470" y="11938660"/>
            <a:ext cx="3423600" cy="101817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9553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with dark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1F6DCB07-7BB1-8DD4-57DC-BFEF48CEDC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tIns="1740535"/>
          <a:lstStyle>
            <a:lvl1pPr marL="457177" indent="-457177" algn="ctr" defTabSz="18287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nb-NO"/>
              <a:t>Klikk på ikonet for å legge til et bilde</a:t>
            </a:r>
            <a:endParaRPr lang="sv-SE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1C60B1C-7A03-4C12-8BE3-21D3C0299B44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9" name="Plassholder for tekst 10">
            <a:extLst>
              <a:ext uri="{FF2B5EF4-FFF2-40B4-BE49-F238E27FC236}">
                <a16:creationId xmlns:a16="http://schemas.microsoft.com/office/drawing/2014/main" id="{DF3B7CA7-EAF1-6BED-CBE8-9993AAEDD8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5470" y="11938660"/>
            <a:ext cx="3423600" cy="101817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750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with light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4">
            <a:extLst>
              <a:ext uri="{FF2B5EF4-FFF2-40B4-BE49-F238E27FC236}">
                <a16:creationId xmlns:a16="http://schemas.microsoft.com/office/drawing/2014/main" id="{1F6DCB07-7BB1-8DD4-57DC-BFEF48CEDC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tIns="1740535"/>
          <a:lstStyle>
            <a:lvl1pPr marL="457177" indent="-457177" algn="ctr" defTabSz="18287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nb-NO"/>
              <a:t>Klikk på ikonet for å legge til et bilde</a:t>
            </a:r>
            <a:endParaRPr lang="sv-SE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633FE833-F8BD-4607-9436-AF46360A71A2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dk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Plassholder for tekst 6">
            <a:extLst>
              <a:ext uri="{FF2B5EF4-FFF2-40B4-BE49-F238E27FC236}">
                <a16:creationId xmlns:a16="http://schemas.microsoft.com/office/drawing/2014/main" id="{ABC3A8EC-5657-E9EB-BEE4-6C4CF2D987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5470" y="11938660"/>
            <a:ext cx="3423600" cy="101817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  <a:endParaRPr lang="sv-SE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856D613E-05F6-EC0A-5CC1-E51FADE3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dk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574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with illustration #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958D51-C25D-BDA0-1739-3188EAC1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440EE3F9-7C0E-43AC-8ED4-532EB7BA2011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5E138E-CFE5-23E2-48E1-7AD40C1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tIns="0" rIns="0" bIns="0"/>
          <a:lstStyle/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69AF02-9B9E-693F-DAF4-45B19C6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AB80C5C-A2DC-1174-16D6-9E5B5F00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1" y="3823151"/>
            <a:ext cx="17310942" cy="200054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3000" b="0">
                <a:solidFill>
                  <a:schemeClr val="l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sv-SE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0F7DA81-3C0A-D69A-A017-3E4DF21D8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  <p:pic>
        <p:nvPicPr>
          <p:cNvPr id="3" name="Grafikk 2">
            <a:extLst>
              <a:ext uri="{FF2B5EF4-FFF2-40B4-BE49-F238E27FC236}">
                <a16:creationId xmlns:a16="http://schemas.microsoft.com/office/drawing/2014/main" id="{CCE531D8-D239-207B-DBA2-E185017723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2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81B4DDA-7FFF-4900-C6DF-69EA199D9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722" y="1281263"/>
            <a:ext cx="22390691" cy="92333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nb-NO"/>
              <a:t>Klikk for å redigere tittelstil</a:t>
            </a:r>
            <a:endParaRPr lang="sv-SE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A643F2D-181A-5041-20F4-AB4ECFBBF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5722" y="3417554"/>
            <a:ext cx="22390691" cy="78219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sv-SE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92990F-B493-AC82-DFB6-0B5EA4CAC6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-358290"/>
            <a:ext cx="14402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D8F61-ABA5-43A3-BA61-45A4FC38FFA4}" type="datetime1">
              <a:rPr lang="sv-SE" smtClean="0"/>
              <a:t>2024-11-21</a:t>
            </a:fld>
            <a:endParaRPr lang="sv-SE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65FD74-F965-3BEA-0367-55B5124C8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-358290"/>
            <a:ext cx="14402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2E1EEE-09CC-DF03-FE63-EBA5C236A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880370" y="12776907"/>
            <a:ext cx="5486043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400">
                <a:solidFill>
                  <a:schemeClr val="dk1"/>
                </a:solidFill>
              </a:defRPr>
            </a:lvl1pPr>
          </a:lstStyle>
          <a:p>
            <a:fld id="{4EADB2E4-2809-4C85-B511-BAACE80F7AD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F9C4CC11-2B25-C0CE-60BE-09821DFF596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13ECD839-19EB-E0A1-BAC5-8D517934436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75470" y="11938660"/>
            <a:ext cx="3423600" cy="10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6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5" r:id="rId24"/>
    <p:sldLayoutId id="2147483705" r:id="rId25"/>
    <p:sldLayoutId id="2147483706" r:id="rId26"/>
  </p:sldLayoutIdLst>
  <p:hf hdr="0" ftr="0" dt="0"/>
  <p:txStyles>
    <p:titleStyle>
      <a:lvl1pPr algn="l" defTabSz="1828709" rtl="0" eaLnBrk="1" latinLnBrk="0" hangingPunct="1">
        <a:lnSpc>
          <a:spcPts val="7200"/>
        </a:lnSpc>
        <a:spcBef>
          <a:spcPct val="0"/>
        </a:spcBef>
        <a:buNone/>
        <a:defRPr sz="6000" b="1" kern="1200">
          <a:solidFill>
            <a:srgbClr val="B85429"/>
          </a:solidFill>
          <a:latin typeface="+mn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ts val="4800"/>
        </a:lnSpc>
        <a:spcBef>
          <a:spcPts val="3000"/>
        </a:spcBef>
        <a:buFont typeface="EB Garamond" panose="00000500000000000000" pitchFamily="2" charset="0"/>
        <a:buChar char="•"/>
        <a:defRPr sz="4000" kern="1200">
          <a:solidFill>
            <a:schemeClr val="dk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ts val="4800"/>
        </a:lnSpc>
        <a:spcBef>
          <a:spcPts val="0"/>
        </a:spcBef>
        <a:buFont typeface="Arial" panose="020B0604020202020204" pitchFamily="34" charset="0"/>
        <a:buChar char="•"/>
        <a:defRPr sz="4000" kern="1200">
          <a:solidFill>
            <a:schemeClr val="dk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ts val="4800"/>
        </a:lnSpc>
        <a:spcBef>
          <a:spcPts val="0"/>
        </a:spcBef>
        <a:buFont typeface="Arial" panose="020B0604020202020204" pitchFamily="34" charset="0"/>
        <a:buChar char="•"/>
        <a:defRPr sz="4000" kern="1200">
          <a:solidFill>
            <a:schemeClr val="dk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ts val="4800"/>
        </a:lnSpc>
        <a:spcBef>
          <a:spcPts val="0"/>
        </a:spcBef>
        <a:buFont typeface="Arial" panose="020B0604020202020204" pitchFamily="34" charset="0"/>
        <a:buChar char="•"/>
        <a:defRPr sz="4000" kern="1200">
          <a:solidFill>
            <a:schemeClr val="dk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ts val="4800"/>
        </a:lnSpc>
        <a:spcBef>
          <a:spcPts val="0"/>
        </a:spcBef>
        <a:buFont typeface="Arial" panose="020B0604020202020204" pitchFamily="34" charset="0"/>
        <a:buChar char="•"/>
        <a:defRPr sz="4000" kern="1200">
          <a:solidFill>
            <a:schemeClr val="dk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5" userDrawn="1">
          <p15:clr>
            <a:srgbClr val="F26B43"/>
          </p15:clr>
        </p15:guide>
        <p15:guide id="106" pos="15359" userDrawn="1">
          <p15:clr>
            <a:srgbClr val="F26B43"/>
          </p15:clr>
        </p15:guide>
        <p15:guide id="107" pos="639" userDrawn="1">
          <p15:clr>
            <a:srgbClr val="F26B43"/>
          </p15:clr>
        </p15:guide>
        <p15:guide id="108" pos="1279" userDrawn="1">
          <p15:clr>
            <a:srgbClr val="F26B43"/>
          </p15:clr>
        </p15:guide>
        <p15:guide id="109" pos="1919" userDrawn="1">
          <p15:clr>
            <a:srgbClr val="F26B43"/>
          </p15:clr>
        </p15:guide>
        <p15:guide id="110" pos="2559" userDrawn="1">
          <p15:clr>
            <a:srgbClr val="F26B43"/>
          </p15:clr>
        </p15:guide>
        <p15:guide id="111" pos="3199" userDrawn="1">
          <p15:clr>
            <a:srgbClr val="F26B43"/>
          </p15:clr>
        </p15:guide>
        <p15:guide id="112" pos="3839" userDrawn="1">
          <p15:clr>
            <a:srgbClr val="F26B43"/>
          </p15:clr>
        </p15:guide>
        <p15:guide id="113" pos="4479" userDrawn="1">
          <p15:clr>
            <a:srgbClr val="F26B43"/>
          </p15:clr>
        </p15:guide>
        <p15:guide id="114" pos="5139" userDrawn="1">
          <p15:clr>
            <a:srgbClr val="F26B43"/>
          </p15:clr>
        </p15:guide>
        <p15:guide id="115" pos="5759" userDrawn="1">
          <p15:clr>
            <a:srgbClr val="F26B43"/>
          </p15:clr>
        </p15:guide>
        <p15:guide id="116" pos="6399" userDrawn="1">
          <p15:clr>
            <a:srgbClr val="F26B43"/>
          </p15:clr>
        </p15:guide>
        <p15:guide id="117" pos="7039" userDrawn="1">
          <p15:clr>
            <a:srgbClr val="F26B43"/>
          </p15:clr>
        </p15:guide>
        <p15:guide id="118" pos="7679" userDrawn="1">
          <p15:clr>
            <a:srgbClr val="F26B43"/>
          </p15:clr>
        </p15:guide>
        <p15:guide id="119" pos="8319" userDrawn="1">
          <p15:clr>
            <a:srgbClr val="F26B43"/>
          </p15:clr>
        </p15:guide>
        <p15:guide id="120" pos="8959" userDrawn="1">
          <p15:clr>
            <a:srgbClr val="F26B43"/>
          </p15:clr>
        </p15:guide>
        <p15:guide id="121" pos="9599" userDrawn="1">
          <p15:clr>
            <a:srgbClr val="F26B43"/>
          </p15:clr>
        </p15:guide>
        <p15:guide id="122" pos="10239" userDrawn="1">
          <p15:clr>
            <a:srgbClr val="F26B43"/>
          </p15:clr>
        </p15:guide>
        <p15:guide id="123" pos="10879" userDrawn="1">
          <p15:clr>
            <a:srgbClr val="F26B43"/>
          </p15:clr>
        </p15:guide>
        <p15:guide id="124" pos="11519" userDrawn="1">
          <p15:clr>
            <a:srgbClr val="F26B43"/>
          </p15:clr>
        </p15:guide>
        <p15:guide id="125" pos="12159" userDrawn="1">
          <p15:clr>
            <a:srgbClr val="F26B43"/>
          </p15:clr>
        </p15:guide>
        <p15:guide id="126" pos="12799" userDrawn="1">
          <p15:clr>
            <a:srgbClr val="F26B43"/>
          </p15:clr>
        </p15:guide>
        <p15:guide id="127" pos="13440" userDrawn="1">
          <p15:clr>
            <a:srgbClr val="F26B43"/>
          </p15:clr>
        </p15:guide>
        <p15:guide id="128" pos="14079" userDrawn="1">
          <p15:clr>
            <a:srgbClr val="F26B43"/>
          </p15:clr>
        </p15:guide>
        <p15:guide id="129" pos="14719" userDrawn="1">
          <p15:clr>
            <a:srgbClr val="F26B43"/>
          </p15:clr>
        </p15:guide>
        <p15:guide id="130" orient="horz" userDrawn="1">
          <p15:clr>
            <a:srgbClr val="F26B43"/>
          </p15:clr>
        </p15:guide>
        <p15:guide id="131" orient="horz" pos="8640" userDrawn="1">
          <p15:clr>
            <a:srgbClr val="F26B43"/>
          </p15:clr>
        </p15:guide>
        <p15:guide id="132" orient="horz" pos="640" userDrawn="1">
          <p15:clr>
            <a:srgbClr val="F26B43"/>
          </p15:clr>
        </p15:guide>
        <p15:guide id="133" orient="horz" pos="946" userDrawn="1">
          <p15:clr>
            <a:srgbClr val="F26B43"/>
          </p15:clr>
        </p15:guide>
        <p15:guide id="134" orient="horz" pos="1253" userDrawn="1">
          <p15:clr>
            <a:srgbClr val="F26B43"/>
          </p15:clr>
        </p15:guide>
        <p15:guide id="135" orient="horz" pos="1530" userDrawn="1">
          <p15:clr>
            <a:srgbClr val="F26B43"/>
          </p15:clr>
        </p15:guide>
        <p15:guide id="136" orient="horz" pos="1866" userDrawn="1">
          <p15:clr>
            <a:srgbClr val="F26B43"/>
          </p15:clr>
        </p15:guide>
        <p15:guide id="137" orient="horz" pos="2173" userDrawn="1">
          <p15:clr>
            <a:srgbClr val="F26B43"/>
          </p15:clr>
        </p15:guide>
        <p15:guide id="138" orient="horz" pos="2480" userDrawn="1">
          <p15:clr>
            <a:srgbClr val="F26B43"/>
          </p15:clr>
        </p15:guide>
        <p15:guide id="139" orient="horz" pos="2786" userDrawn="1">
          <p15:clr>
            <a:srgbClr val="F26B43"/>
          </p15:clr>
        </p15:guide>
        <p15:guide id="140" orient="horz" pos="3093" userDrawn="1">
          <p15:clr>
            <a:srgbClr val="F26B43"/>
          </p15:clr>
        </p15:guide>
        <p15:guide id="141" orient="horz" pos="3400" userDrawn="1">
          <p15:clr>
            <a:srgbClr val="F26B43"/>
          </p15:clr>
        </p15:guide>
        <p15:guide id="142" orient="horz" pos="3706" userDrawn="1">
          <p15:clr>
            <a:srgbClr val="F26B43"/>
          </p15:clr>
        </p15:guide>
        <p15:guide id="143" orient="horz" pos="4013" userDrawn="1">
          <p15:clr>
            <a:srgbClr val="F26B43"/>
          </p15:clr>
        </p15:guide>
        <p15:guide id="144" orient="horz" pos="4320" userDrawn="1">
          <p15:clr>
            <a:srgbClr val="F26B43"/>
          </p15:clr>
        </p15:guide>
        <p15:guide id="145" orient="horz" pos="4626" userDrawn="1">
          <p15:clr>
            <a:srgbClr val="F26B43"/>
          </p15:clr>
        </p15:guide>
        <p15:guide id="146" orient="horz" pos="4933" userDrawn="1">
          <p15:clr>
            <a:srgbClr val="F26B43"/>
          </p15:clr>
        </p15:guide>
        <p15:guide id="147" orient="horz" pos="5240" userDrawn="1">
          <p15:clr>
            <a:srgbClr val="F26B43"/>
          </p15:clr>
        </p15:guide>
        <p15:guide id="148" orient="horz" pos="5546" userDrawn="1">
          <p15:clr>
            <a:srgbClr val="F26B43"/>
          </p15:clr>
        </p15:guide>
        <p15:guide id="149" orient="horz" pos="5853" userDrawn="1">
          <p15:clr>
            <a:srgbClr val="F26B43"/>
          </p15:clr>
        </p15:guide>
        <p15:guide id="150" orient="horz" pos="6160" userDrawn="1">
          <p15:clr>
            <a:srgbClr val="F26B43"/>
          </p15:clr>
        </p15:guide>
        <p15:guide id="151" orient="horz" pos="6466" userDrawn="1">
          <p15:clr>
            <a:srgbClr val="F26B43"/>
          </p15:clr>
        </p15:guide>
        <p15:guide id="152" orient="horz" pos="6773" userDrawn="1">
          <p15:clr>
            <a:srgbClr val="F26B43"/>
          </p15:clr>
        </p15:guide>
        <p15:guide id="153" orient="horz" pos="7080" userDrawn="1">
          <p15:clr>
            <a:srgbClr val="F26B43"/>
          </p15:clr>
        </p15:guide>
        <p15:guide id="154" orient="horz" pos="7386" userDrawn="1">
          <p15:clr>
            <a:srgbClr val="F26B43"/>
          </p15:clr>
        </p15:guide>
        <p15:guide id="155" orient="horz" pos="7693" userDrawn="1">
          <p15:clr>
            <a:srgbClr val="F26B43"/>
          </p15:clr>
        </p15:guide>
        <p15:guide id="156" orient="horz" pos="80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C71114-2F54-4508-AA80-A30FB450F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470" y="3827289"/>
            <a:ext cx="9824802" cy="4559582"/>
          </a:xfrm>
        </p:spPr>
        <p:txBody>
          <a:bodyPr/>
          <a:lstStyle/>
          <a:p>
            <a:r>
              <a:rPr lang="nb-NO" sz="8800" dirty="0"/>
              <a:t>Digitalt møte med partnere</a:t>
            </a:r>
            <a:br>
              <a:rPr lang="nb-NO" sz="8800" dirty="0"/>
            </a:br>
            <a:r>
              <a:rPr lang="nb-NO" sz="8800" dirty="0"/>
              <a:t>21.11.24</a:t>
            </a:r>
            <a:br>
              <a:rPr lang="nb-NO" sz="4000" dirty="0"/>
            </a:br>
            <a:br>
              <a:rPr lang="nb-NO" sz="4000" dirty="0"/>
            </a:br>
            <a:r>
              <a:rPr lang="nb-NO" sz="4000" dirty="0"/>
              <a:t> </a:t>
            </a:r>
            <a:endParaRPr lang="sv-SE" sz="8800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A67FBF-74C5-9457-5299-F7945B0E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t>1</a:t>
            </a:fld>
            <a:endParaRPr lang="sv-SE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6453C61-ED88-772E-6AA0-7403B6AC6A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5470" y="1435685"/>
            <a:ext cx="9200208" cy="923330"/>
          </a:xfrm>
        </p:spPr>
        <p:txBody>
          <a:bodyPr/>
          <a:lstStyle/>
          <a:p>
            <a:r>
              <a:rPr lang="sv-SE"/>
              <a:t>Tove R. Martens/ Mali </a:t>
            </a:r>
            <a:r>
              <a:rPr lang="sv-SE" err="1"/>
              <a:t>Finborud</a:t>
            </a:r>
            <a:r>
              <a:rPr lang="sv-SE"/>
              <a:t> </a:t>
            </a:r>
            <a:r>
              <a:rPr lang="sv-SE" err="1"/>
              <a:t>Nøren</a:t>
            </a:r>
            <a:endParaRPr lang="sv-SE"/>
          </a:p>
          <a:p>
            <a:r>
              <a:rPr lang="sv-SE" err="1"/>
              <a:t>Reiselivssjef</a:t>
            </a:r>
            <a:r>
              <a:rPr lang="sv-SE"/>
              <a:t>/ </a:t>
            </a:r>
            <a:r>
              <a:rPr lang="sv-SE" err="1"/>
              <a:t>Marked</a:t>
            </a:r>
            <a:r>
              <a:rPr lang="sv-SE"/>
              <a:t>, Visit Røros og Østerdalen</a:t>
            </a:r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B0BAC679-8BD5-6CB8-433B-49424F198F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Røros, 21. november 2024</a:t>
            </a:r>
          </a:p>
        </p:txBody>
      </p:sp>
      <p:pic>
        <p:nvPicPr>
          <p:cNvPr id="3" name="Bilde 2" descr="Et bilde som inneholder utendørs, himmel, vinter, frost&#10;&#10;Automatisk generert beskrivelse">
            <a:extLst>
              <a:ext uri="{FF2B5EF4-FFF2-40B4-BE49-F238E27FC236}">
                <a16:creationId xmlns:a16="http://schemas.microsoft.com/office/drawing/2014/main" id="{1FFFC32C-8D38-735C-8510-72A0A1860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095" y="3479351"/>
            <a:ext cx="11716318" cy="7732767"/>
          </a:xfrm>
          <a:prstGeom prst="rect">
            <a:avLst/>
          </a:prstGeom>
          <a:noFill/>
        </p:spPr>
      </p:pic>
      <p:pic>
        <p:nvPicPr>
          <p:cNvPr id="8" name="Bilde 7" descr="Et bilde som inneholder Snack, vafler, mat, Hurtigmat&#10;&#10;Automatisk generert beskrivelse">
            <a:extLst>
              <a:ext uri="{FF2B5EF4-FFF2-40B4-BE49-F238E27FC236}">
                <a16:creationId xmlns:a16="http://schemas.microsoft.com/office/drawing/2014/main" id="{D2B49341-F242-DE86-86CF-4D166B19B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095" y="3479351"/>
            <a:ext cx="11716318" cy="78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19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6069B000-DD3B-0A16-614E-BC8EA8A7AF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5498" t="17688" r="25498"/>
          <a:stretch/>
        </p:blipFill>
        <p:spPr>
          <a:xfrm>
            <a:off x="12666095" y="3228974"/>
            <a:ext cx="11716318" cy="10487025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3C71114-2F54-4508-AA80-A30FB450F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469" y="3827289"/>
            <a:ext cx="10320059" cy="4559582"/>
          </a:xfrm>
        </p:spPr>
        <p:txBody>
          <a:bodyPr/>
          <a:lstStyle/>
          <a:p>
            <a:r>
              <a:rPr lang="nb-NO" sz="4400" b="0" i="0" u="none" strike="noStrike" dirty="0">
                <a:solidFill>
                  <a:schemeClr val="bg1"/>
                </a:solidFill>
                <a:effectLst/>
                <a:latin typeface="+mn-lt"/>
              </a:rPr>
              <a:t>Q1 - 800.000 visninger</a:t>
            </a:r>
            <a:br>
              <a:rPr lang="nb-NO" sz="4400" dirty="0">
                <a:solidFill>
                  <a:schemeClr val="bg1"/>
                </a:solidFill>
                <a:latin typeface="+mn-lt"/>
              </a:rPr>
            </a:br>
            <a:r>
              <a:rPr lang="nb-NO" sz="4400" b="0" i="0" u="none" strike="noStrike" dirty="0">
                <a:solidFill>
                  <a:schemeClr val="bg1"/>
                </a:solidFill>
                <a:effectLst/>
                <a:latin typeface="+mn-lt"/>
              </a:rPr>
              <a:t>Q2 - 739.000 visninger</a:t>
            </a:r>
            <a:br>
              <a:rPr lang="nb-NO" sz="4400" dirty="0">
                <a:solidFill>
                  <a:schemeClr val="bg1"/>
                </a:solidFill>
                <a:latin typeface="+mn-lt"/>
              </a:rPr>
            </a:br>
            <a:r>
              <a:rPr lang="nb-NO" sz="4400" b="0" i="0" u="none" strike="noStrike" dirty="0">
                <a:solidFill>
                  <a:schemeClr val="bg1"/>
                </a:solidFill>
                <a:effectLst/>
                <a:latin typeface="+mn-lt"/>
              </a:rPr>
              <a:t>Q3 – 1,1 million </a:t>
            </a:r>
            <a:br>
              <a:rPr lang="nb-NO" sz="4400" dirty="0">
                <a:solidFill>
                  <a:schemeClr val="bg1"/>
                </a:solidFill>
                <a:latin typeface="+mn-lt"/>
              </a:rPr>
            </a:br>
            <a:br>
              <a:rPr lang="nb-NO" sz="4400" dirty="0">
                <a:solidFill>
                  <a:schemeClr val="bg1"/>
                </a:solidFill>
                <a:latin typeface="+mn-lt"/>
              </a:rPr>
            </a:br>
            <a:r>
              <a:rPr lang="nb-NO" sz="4400" b="0" i="0" u="none" strike="noStrike" dirty="0">
                <a:solidFill>
                  <a:schemeClr val="bg1"/>
                </a:solidFill>
                <a:effectLst/>
                <a:latin typeface="+mn-lt"/>
              </a:rPr>
              <a:t>Så langt i år </a:t>
            </a:r>
            <a:r>
              <a:rPr lang="nb-NO" sz="4400" b="1" i="0" u="none" strike="noStrike" dirty="0">
                <a:solidFill>
                  <a:schemeClr val="bg1"/>
                </a:solidFill>
                <a:effectLst/>
                <a:latin typeface="+mn-lt"/>
              </a:rPr>
              <a:t>2.639.000</a:t>
            </a:r>
            <a:endParaRPr lang="sv-SE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A67FBF-74C5-9457-5299-F7945B0E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t>10</a:t>
            </a:fld>
            <a:endParaRPr lang="sv-SE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621200F7-E875-BE59-92C3-E42725A81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7" t="17033" r="17198" b="2295"/>
          <a:stretch/>
        </p:blipFill>
        <p:spPr>
          <a:xfrm>
            <a:off x="11483787" y="7690038"/>
            <a:ext cx="8767483" cy="5593976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93DB5E98-E822-F8A8-4EB8-AD34B999BB07}"/>
              </a:ext>
            </a:extLst>
          </p:cNvPr>
          <p:cNvSpPr txBox="1">
            <a:spLocks/>
          </p:cNvSpPr>
          <p:nvPr/>
        </p:nvSpPr>
        <p:spPr>
          <a:xfrm flipV="1">
            <a:off x="975469" y="1235543"/>
            <a:ext cx="22390945" cy="4571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0000" b="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8800">
              <a:latin typeface="+mn-lt"/>
            </a:endParaRP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AC40317B-A8A5-B9D8-007E-A232B4EC9531}"/>
              </a:ext>
            </a:extLst>
          </p:cNvPr>
          <p:cNvSpPr txBox="1">
            <a:spLocks/>
          </p:cNvSpPr>
          <p:nvPr/>
        </p:nvSpPr>
        <p:spPr>
          <a:xfrm>
            <a:off x="975470" y="1281263"/>
            <a:ext cx="22390944" cy="15157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0000" b="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6000" b="1" dirty="0" err="1">
                <a:latin typeface="+mn-lt"/>
              </a:rPr>
              <a:t>Nøkkeltall</a:t>
            </a:r>
            <a:r>
              <a:rPr lang="sv-SE" b="1" dirty="0">
                <a:latin typeface="+mn-lt"/>
              </a:rPr>
              <a:t> </a:t>
            </a:r>
            <a:r>
              <a:rPr lang="sv-SE" sz="6000" b="1" dirty="0">
                <a:latin typeface="+mn-lt"/>
              </a:rPr>
              <a:t>Google </a:t>
            </a:r>
            <a:r>
              <a:rPr lang="sv-SE" sz="6000" b="1" dirty="0" err="1">
                <a:latin typeface="+mn-lt"/>
              </a:rPr>
              <a:t>Search</a:t>
            </a:r>
            <a:r>
              <a:rPr lang="sv-SE" sz="6000" b="1" dirty="0">
                <a:latin typeface="+mn-lt"/>
              </a:rPr>
              <a:t> </a:t>
            </a:r>
            <a:r>
              <a:rPr lang="sv-SE" sz="6000" b="1" dirty="0" err="1">
                <a:latin typeface="+mn-lt"/>
              </a:rPr>
              <a:t>Console</a:t>
            </a:r>
            <a:r>
              <a:rPr lang="sv-SE" sz="6000" b="1" dirty="0">
                <a:latin typeface="+mn-lt"/>
              </a:rPr>
              <a:t> - 2024</a:t>
            </a:r>
          </a:p>
        </p:txBody>
      </p:sp>
    </p:spTree>
    <p:extLst>
      <p:ext uri="{BB962C8B-B14F-4D97-AF65-F5344CB8AC3E}">
        <p14:creationId xmlns:p14="http://schemas.microsoft.com/office/powerpoint/2010/main" val="2906049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108362-53EC-28BB-3ABC-C83BD144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Søkeord</a:t>
            </a:r>
            <a:r>
              <a:rPr lang="sv-SE" dirty="0"/>
              <a:t> vi </a:t>
            </a:r>
            <a:r>
              <a:rPr lang="sv-SE" dirty="0" err="1"/>
              <a:t>rangerer</a:t>
            </a:r>
            <a:r>
              <a:rPr lang="sv-SE" dirty="0"/>
              <a:t> på i </a:t>
            </a:r>
            <a:r>
              <a:rPr lang="sv-SE" dirty="0" err="1"/>
              <a:t>søkemotorene</a:t>
            </a:r>
            <a:r>
              <a:rPr lang="sv-SE" dirty="0"/>
              <a:t> (bredden er stor)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97DE72-A9F8-2DEC-B4C8-D5A4414A9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t>11</a:t>
            </a:fld>
            <a:endParaRPr lang="sv-SE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EFE197-96AD-F9DD-2315-FAA5AC4FE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2" t="39018" r="21079" b="19170"/>
          <a:stretch/>
        </p:blipFill>
        <p:spPr>
          <a:xfrm>
            <a:off x="975722" y="2917608"/>
            <a:ext cx="22353963" cy="83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88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/>
          <p:cNvCxnSpPr/>
          <p:nvPr/>
        </p:nvCxnSpPr>
        <p:spPr>
          <a:xfrm>
            <a:off x="0" y="2056513"/>
            <a:ext cx="3095798" cy="0"/>
          </a:xfrm>
          <a:prstGeom prst="straightConnector1">
            <a:avLst/>
          </a:prstGeom>
          <a:noFill/>
          <a:ln w="1143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C4CD1F48-4DC9-FF09-4B49-44F85CF42A1D}"/>
              </a:ext>
            </a:extLst>
          </p:cNvPr>
          <p:cNvSpPr txBox="1"/>
          <p:nvPr/>
        </p:nvSpPr>
        <p:spPr>
          <a:xfrm>
            <a:off x="-2" y="447"/>
            <a:ext cx="25166135" cy="205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84" tIns="243784" rIns="243784" bIns="243784" anchor="t" anchorCtr="0">
            <a:noAutofit/>
          </a:bodyPr>
          <a:lstStyle/>
          <a:p>
            <a:pPr>
              <a:buClr>
                <a:srgbClr val="00AFA9"/>
              </a:buClr>
            </a:pPr>
            <a:r>
              <a:rPr lang="nb-NO" sz="8533" b="1" dirty="0">
                <a:solidFill>
                  <a:schemeClr val="bg2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Konkurrentoversikt Q3 2024 - </a:t>
            </a:r>
            <a:r>
              <a:rPr lang="nb-NO" sz="8533" b="1" dirty="0" err="1">
                <a:solidFill>
                  <a:schemeClr val="bg2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roros.no</a:t>
            </a:r>
            <a:endParaRPr sz="8533" b="1" dirty="0">
              <a:solidFill>
                <a:schemeClr val="bg2">
                  <a:lumMod val="75000"/>
                </a:schemeClr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94A2106-5A73-8CAD-BF4D-614CA3F440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90" t="23468" r="3214" b="13436"/>
          <a:stretch/>
        </p:blipFill>
        <p:spPr>
          <a:xfrm>
            <a:off x="831617" y="2863199"/>
            <a:ext cx="22719179" cy="9502613"/>
          </a:xfrm>
          <a:prstGeom prst="rect">
            <a:avLst/>
          </a:prstGeom>
        </p:spPr>
      </p:pic>
      <p:sp>
        <p:nvSpPr>
          <p:cNvPr id="5" name="Pil: høyre 4">
            <a:extLst>
              <a:ext uri="{FF2B5EF4-FFF2-40B4-BE49-F238E27FC236}">
                <a16:creationId xmlns:a16="http://schemas.microsoft.com/office/drawing/2014/main" id="{B5E35A24-119F-9093-E15C-F3252C0AB4BB}"/>
              </a:ext>
            </a:extLst>
          </p:cNvPr>
          <p:cNvSpPr/>
          <p:nvPr/>
        </p:nvSpPr>
        <p:spPr>
          <a:xfrm>
            <a:off x="277439" y="4358131"/>
            <a:ext cx="680438" cy="510329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599"/>
          </a:p>
        </p:txBody>
      </p:sp>
    </p:spTree>
    <p:extLst>
      <p:ext uri="{BB962C8B-B14F-4D97-AF65-F5344CB8AC3E}">
        <p14:creationId xmlns:p14="http://schemas.microsoft.com/office/powerpoint/2010/main" val="203304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/>
          <p:cNvCxnSpPr/>
          <p:nvPr/>
        </p:nvCxnSpPr>
        <p:spPr>
          <a:xfrm>
            <a:off x="0" y="2056513"/>
            <a:ext cx="3095798" cy="0"/>
          </a:xfrm>
          <a:prstGeom prst="straightConnector1">
            <a:avLst/>
          </a:prstGeom>
          <a:noFill/>
          <a:ln w="1143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C4CD1F48-4DC9-FF09-4B49-44F85CF42A1D}"/>
              </a:ext>
            </a:extLst>
          </p:cNvPr>
          <p:cNvSpPr txBox="1"/>
          <p:nvPr/>
        </p:nvSpPr>
        <p:spPr>
          <a:xfrm>
            <a:off x="-3" y="447"/>
            <a:ext cx="23344725" cy="205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84" tIns="243784" rIns="243784" bIns="243784" anchor="t" anchorCtr="0">
            <a:noAutofit/>
          </a:bodyPr>
          <a:lstStyle/>
          <a:p>
            <a:pPr>
              <a:buClr>
                <a:srgbClr val="00AFA9"/>
              </a:buClr>
            </a:pPr>
            <a:r>
              <a:rPr lang="en" sz="8533" b="1" dirty="0" err="1">
                <a:solidFill>
                  <a:schemeClr val="bg2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Sammenlignet</a:t>
            </a:r>
            <a:r>
              <a:rPr lang="en" sz="8533" b="1" dirty="0">
                <a:solidFill>
                  <a:schemeClr val="bg2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 med Q3 2023</a:t>
            </a:r>
            <a:endParaRPr sz="8533" b="1" dirty="0">
              <a:solidFill>
                <a:schemeClr val="bg2">
                  <a:lumMod val="75000"/>
                </a:schemeClr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5" name="Pil: høyre 4">
            <a:extLst>
              <a:ext uri="{FF2B5EF4-FFF2-40B4-BE49-F238E27FC236}">
                <a16:creationId xmlns:a16="http://schemas.microsoft.com/office/drawing/2014/main" id="{FA6E06EF-C1D8-EF4C-DAB0-1FE0CCB775CE}"/>
              </a:ext>
            </a:extLst>
          </p:cNvPr>
          <p:cNvSpPr/>
          <p:nvPr/>
        </p:nvSpPr>
        <p:spPr>
          <a:xfrm>
            <a:off x="470544" y="6858000"/>
            <a:ext cx="680438" cy="510329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599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A256C45-649E-026E-D438-F3C0CDEC8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5" t="27336" r="3907" b="11136"/>
          <a:stretch/>
        </p:blipFill>
        <p:spPr>
          <a:xfrm>
            <a:off x="1320706" y="2835611"/>
            <a:ext cx="22024017" cy="96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59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/>
          <p:cNvCxnSpPr/>
          <p:nvPr/>
        </p:nvCxnSpPr>
        <p:spPr>
          <a:xfrm>
            <a:off x="0" y="2056513"/>
            <a:ext cx="3095798" cy="0"/>
          </a:xfrm>
          <a:prstGeom prst="straightConnector1">
            <a:avLst/>
          </a:prstGeom>
          <a:noFill/>
          <a:ln w="1143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C4CD1F48-4DC9-FF09-4B49-44F85CF42A1D}"/>
              </a:ext>
            </a:extLst>
          </p:cNvPr>
          <p:cNvSpPr txBox="1"/>
          <p:nvPr/>
        </p:nvSpPr>
        <p:spPr>
          <a:xfrm>
            <a:off x="0" y="518399"/>
            <a:ext cx="25166135" cy="205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84" tIns="243784" rIns="243784" bIns="243784" anchor="t" anchorCtr="0">
            <a:noAutofit/>
          </a:bodyPr>
          <a:lstStyle/>
          <a:p>
            <a:pPr>
              <a:buClr>
                <a:srgbClr val="00AFA9"/>
              </a:buClr>
            </a:pPr>
            <a:r>
              <a:rPr lang="nb-NO" sz="8533" b="1" dirty="0">
                <a:solidFill>
                  <a:schemeClr val="bg2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Utvikling organisk synlighet 2024</a:t>
            </a:r>
            <a:endParaRPr sz="8533" b="1" dirty="0">
              <a:solidFill>
                <a:schemeClr val="bg2">
                  <a:lumMod val="75000"/>
                </a:schemeClr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1E335C7-498F-F64A-BD00-0A6392A593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25" t="19846" r="3660" b="13265"/>
          <a:stretch/>
        </p:blipFill>
        <p:spPr>
          <a:xfrm>
            <a:off x="1262663" y="2499752"/>
            <a:ext cx="19975013" cy="8968281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C08E7A7A-4C87-489B-0AF7-F2F9C534090C}"/>
              </a:ext>
            </a:extLst>
          </p:cNvPr>
          <p:cNvSpPr txBox="1"/>
          <p:nvPr/>
        </p:nvSpPr>
        <p:spPr>
          <a:xfrm>
            <a:off x="18700438" y="2757873"/>
            <a:ext cx="4419312" cy="140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533" b="1">
                <a:solidFill>
                  <a:srgbClr val="00B050"/>
                </a:solidFill>
              </a:rPr>
              <a:t>+33%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C3AB157-5F75-DD02-5BF4-D4BCA692F024}"/>
              </a:ext>
            </a:extLst>
          </p:cNvPr>
          <p:cNvSpPr txBox="1"/>
          <p:nvPr/>
        </p:nvSpPr>
        <p:spPr>
          <a:xfrm flipH="1">
            <a:off x="8170604" y="11911271"/>
            <a:ext cx="82590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800"/>
              <a:t>Kilde: </a:t>
            </a:r>
            <a:r>
              <a:rPr lang="nb-NO" sz="8800" err="1"/>
              <a:t>Sistrix</a:t>
            </a:r>
            <a:endParaRPr lang="nb-NO" sz="8800"/>
          </a:p>
        </p:txBody>
      </p:sp>
    </p:spTree>
    <p:extLst>
      <p:ext uri="{BB962C8B-B14F-4D97-AF65-F5344CB8AC3E}">
        <p14:creationId xmlns:p14="http://schemas.microsoft.com/office/powerpoint/2010/main" val="730145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6F10DCE0-18B6-30FC-67F5-8932F9E4B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FF835B49-9B8F-7217-4726-4F29AF2EE575}"/>
              </a:ext>
            </a:extLst>
          </p:cNvPr>
          <p:cNvCxnSpPr/>
          <p:nvPr/>
        </p:nvCxnSpPr>
        <p:spPr>
          <a:xfrm>
            <a:off x="0" y="2056513"/>
            <a:ext cx="3095798" cy="0"/>
          </a:xfrm>
          <a:prstGeom prst="straightConnector1">
            <a:avLst/>
          </a:prstGeom>
          <a:noFill/>
          <a:ln w="1143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C73DF520-9DA3-58C3-385D-2A30D4AE7688}"/>
              </a:ext>
            </a:extLst>
          </p:cNvPr>
          <p:cNvSpPr txBox="1"/>
          <p:nvPr/>
        </p:nvSpPr>
        <p:spPr>
          <a:xfrm>
            <a:off x="-174172" y="457647"/>
            <a:ext cx="25166135" cy="205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84" tIns="243784" rIns="243784" bIns="243784" anchor="t" anchorCtr="0">
            <a:noAutofit/>
          </a:bodyPr>
          <a:lstStyle/>
          <a:p>
            <a:pPr>
              <a:buClr>
                <a:srgbClr val="00AFA9"/>
              </a:buClr>
            </a:pPr>
            <a:r>
              <a:rPr lang="nb-NO" sz="8533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nb-NO" sz="8533" b="1" dirty="0">
                <a:solidFill>
                  <a:schemeClr val="bg2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Facebook Q3 2024  </a:t>
            </a:r>
            <a:endParaRPr sz="8533" b="1" dirty="0">
              <a:solidFill>
                <a:schemeClr val="bg2">
                  <a:lumMod val="75000"/>
                </a:schemeClr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0076A13-29D0-0B02-F700-D1421104F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406" y="2660650"/>
            <a:ext cx="19468030" cy="913946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CE5F830-AC9F-B5C2-7226-103136B8C391}"/>
              </a:ext>
            </a:extLst>
          </p:cNvPr>
          <p:cNvSpPr txBox="1"/>
          <p:nvPr/>
        </p:nvSpPr>
        <p:spPr>
          <a:xfrm>
            <a:off x="1524000" y="2939143"/>
            <a:ext cx="1492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16.000</a:t>
            </a:r>
          </a:p>
          <a:p>
            <a:r>
              <a:rPr lang="nb-NO" dirty="0" err="1"/>
              <a:t>følgere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5143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DA90A0FF-F098-D370-AEAA-E5C45F2CA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4954201E-0116-396B-E73B-BA68C4518DB1}"/>
              </a:ext>
            </a:extLst>
          </p:cNvPr>
          <p:cNvCxnSpPr/>
          <p:nvPr/>
        </p:nvCxnSpPr>
        <p:spPr>
          <a:xfrm>
            <a:off x="0" y="2056513"/>
            <a:ext cx="3095798" cy="0"/>
          </a:xfrm>
          <a:prstGeom prst="straightConnector1">
            <a:avLst/>
          </a:prstGeom>
          <a:noFill/>
          <a:ln w="1143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C9BB0932-735A-211F-2F3C-E47B47689A87}"/>
              </a:ext>
            </a:extLst>
          </p:cNvPr>
          <p:cNvSpPr txBox="1"/>
          <p:nvPr/>
        </p:nvSpPr>
        <p:spPr>
          <a:xfrm>
            <a:off x="-174172" y="457647"/>
            <a:ext cx="25166135" cy="205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84" tIns="243784" rIns="243784" bIns="243784" anchor="t" anchorCtr="0">
            <a:noAutofit/>
          </a:bodyPr>
          <a:lstStyle/>
          <a:p>
            <a:pPr>
              <a:buClr>
                <a:srgbClr val="00AFA9"/>
              </a:buClr>
            </a:pPr>
            <a:r>
              <a:rPr lang="nb-NO" sz="8533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nb-NO" sz="8533" b="1" dirty="0">
                <a:solidFill>
                  <a:schemeClr val="bg2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Facebook Q3 2024 </a:t>
            </a:r>
            <a:endParaRPr sz="8533" b="1" dirty="0">
              <a:solidFill>
                <a:schemeClr val="bg2">
                  <a:lumMod val="75000"/>
                </a:schemeClr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EB56036-B744-EF4E-E2FD-CE326A33E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406" y="2660650"/>
            <a:ext cx="18999994" cy="89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6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143C6F9D-73CB-E5B7-9C14-43A5D2333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DA93CBE6-4BD1-2C8E-D2F5-4A32E4D74A5D}"/>
              </a:ext>
            </a:extLst>
          </p:cNvPr>
          <p:cNvCxnSpPr/>
          <p:nvPr/>
        </p:nvCxnSpPr>
        <p:spPr>
          <a:xfrm>
            <a:off x="0" y="2056513"/>
            <a:ext cx="3095798" cy="0"/>
          </a:xfrm>
          <a:prstGeom prst="straightConnector1">
            <a:avLst/>
          </a:prstGeom>
          <a:noFill/>
          <a:ln w="1143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96B33B69-2FE0-10F2-F058-78D5D44732DB}"/>
              </a:ext>
            </a:extLst>
          </p:cNvPr>
          <p:cNvSpPr txBox="1"/>
          <p:nvPr/>
        </p:nvSpPr>
        <p:spPr>
          <a:xfrm>
            <a:off x="-174172" y="457647"/>
            <a:ext cx="25166135" cy="205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84" tIns="243784" rIns="243784" bIns="243784" anchor="t" anchorCtr="0">
            <a:noAutofit/>
          </a:bodyPr>
          <a:lstStyle/>
          <a:p>
            <a:pPr>
              <a:buClr>
                <a:srgbClr val="00AFA9"/>
              </a:buClr>
            </a:pPr>
            <a:r>
              <a:rPr lang="nb-NO" sz="8533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nb-NO" sz="8533" b="1" dirty="0">
                <a:solidFill>
                  <a:schemeClr val="bg2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Instagram Q3 2024 </a:t>
            </a:r>
            <a:endParaRPr sz="8533" b="1" dirty="0">
              <a:solidFill>
                <a:schemeClr val="bg2">
                  <a:lumMod val="75000"/>
                </a:schemeClr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A2CB4E3-D69D-8085-9C52-81EA1E904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405" y="2660649"/>
            <a:ext cx="19421655" cy="911769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9F08A10-CE13-16B3-2AD9-557BEFD69315}"/>
              </a:ext>
            </a:extLst>
          </p:cNvPr>
          <p:cNvSpPr txBox="1"/>
          <p:nvPr/>
        </p:nvSpPr>
        <p:spPr>
          <a:xfrm>
            <a:off x="1240971" y="3222171"/>
            <a:ext cx="1492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7.500</a:t>
            </a:r>
          </a:p>
          <a:p>
            <a:r>
              <a:rPr lang="nb-NO" dirty="0" err="1"/>
              <a:t>følgere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98885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1411AB2F-BB78-4071-DFC6-8A8957C1E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18287308-94D5-5E5B-FE6D-A1CCF930ED83}"/>
              </a:ext>
            </a:extLst>
          </p:cNvPr>
          <p:cNvCxnSpPr/>
          <p:nvPr/>
        </p:nvCxnSpPr>
        <p:spPr>
          <a:xfrm>
            <a:off x="0" y="2056513"/>
            <a:ext cx="3095798" cy="0"/>
          </a:xfrm>
          <a:prstGeom prst="straightConnector1">
            <a:avLst/>
          </a:prstGeom>
          <a:noFill/>
          <a:ln w="1143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84A3A9CB-47BD-7A38-5929-5E7DA70AF5DD}"/>
              </a:ext>
            </a:extLst>
          </p:cNvPr>
          <p:cNvSpPr txBox="1"/>
          <p:nvPr/>
        </p:nvSpPr>
        <p:spPr>
          <a:xfrm>
            <a:off x="-174172" y="457647"/>
            <a:ext cx="25166135" cy="2056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84" tIns="243784" rIns="243784" bIns="243784" anchor="t" anchorCtr="0">
            <a:noAutofit/>
          </a:bodyPr>
          <a:lstStyle/>
          <a:p>
            <a:pPr>
              <a:buClr>
                <a:srgbClr val="00AFA9"/>
              </a:buClr>
            </a:pPr>
            <a:r>
              <a:rPr lang="nb-NO" sz="8533" b="1" dirty="0">
                <a:solidFill>
                  <a:schemeClr val="bg2">
                    <a:lumMod val="75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nb-NO" sz="8533" b="1" dirty="0">
                <a:solidFill>
                  <a:schemeClr val="bg2">
                    <a:lumMod val="75000"/>
                  </a:schemeClr>
                </a:solidFill>
                <a:ea typeface="Proxima Nova"/>
                <a:cs typeface="Proxima Nova"/>
                <a:sym typeface="Proxima Nova"/>
              </a:rPr>
              <a:t>Instagram Q3 2024 </a:t>
            </a:r>
            <a:endParaRPr sz="8533" b="1" dirty="0">
              <a:solidFill>
                <a:schemeClr val="bg2">
                  <a:lumMod val="75000"/>
                </a:schemeClr>
              </a:solidFill>
              <a:ea typeface="Proxima Nova"/>
              <a:cs typeface="Proxima Nova"/>
              <a:sym typeface="Proxima Nova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214BC36-7E03-FBAF-9391-B3D9CE2A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976" y="2514313"/>
            <a:ext cx="19779743" cy="92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84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CE4A2-A9C0-6D65-D1EE-DC1B8E0E9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62C6F23-007C-A769-890E-4499A714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pPr/>
              <a:t>19</a:t>
            </a:fld>
            <a:endParaRPr lang="sv-SE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24501F-FF04-BA50-751D-A0CCEB50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01486"/>
            <a:ext cx="17785669" cy="2002972"/>
          </a:xfrm>
        </p:spPr>
        <p:txBody>
          <a:bodyPr/>
          <a:lstStyle/>
          <a:p>
            <a:r>
              <a:rPr lang="sv-SE" dirty="0"/>
              <a:t>Vinter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E3988DC-884A-0219-C894-6F09D873FA6E}"/>
              </a:ext>
            </a:extLst>
          </p:cNvPr>
          <p:cNvSpPr txBox="1"/>
          <p:nvPr/>
        </p:nvSpPr>
        <p:spPr>
          <a:xfrm>
            <a:off x="174171" y="2460171"/>
            <a:ext cx="10842171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Mange arrangementer + VM i hundekjøring og Ski-VM på toppen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Hva kan dere gjøre?</a:t>
            </a:r>
          </a:p>
          <a:p>
            <a:r>
              <a:rPr lang="nb-NO" dirty="0">
                <a:solidFill>
                  <a:schemeClr val="bg1"/>
                </a:solidFill>
              </a:rPr>
              <a:t>En time fra </a:t>
            </a:r>
            <a:r>
              <a:rPr lang="nb-NO" dirty="0" err="1">
                <a:solidFill>
                  <a:schemeClr val="bg1"/>
                </a:solidFill>
              </a:rPr>
              <a:t>Rørosmartnan</a:t>
            </a:r>
            <a:r>
              <a:rPr lang="nb-NO" dirty="0">
                <a:solidFill>
                  <a:schemeClr val="bg1"/>
                </a:solidFill>
              </a:rPr>
              <a:t> (koble dere på overnatting, aktiviteter - fremsnakke andre og bli attraktive sammen i </a:t>
            </a:r>
            <a:r>
              <a:rPr lang="nb-NO" dirty="0" err="1">
                <a:solidFill>
                  <a:schemeClr val="bg1"/>
                </a:solidFill>
              </a:rPr>
              <a:t>SoMe</a:t>
            </a:r>
            <a:r>
              <a:rPr lang="nb-NO" dirty="0">
                <a:solidFill>
                  <a:schemeClr val="bg1"/>
                </a:solidFill>
              </a:rPr>
              <a:t>)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Konsept:</a:t>
            </a:r>
          </a:p>
          <a:p>
            <a:r>
              <a:rPr lang="nb-NO" dirty="0">
                <a:solidFill>
                  <a:schemeClr val="bg1"/>
                </a:solidFill>
              </a:rPr>
              <a:t>Koble seg på Ski-VM:</a:t>
            </a:r>
          </a:p>
          <a:p>
            <a:r>
              <a:rPr lang="nb-NO" dirty="0">
                <a:solidFill>
                  <a:schemeClr val="bg1"/>
                </a:solidFill>
              </a:rPr>
              <a:t>«Fra tremil i Trondheim til tre mil i Østerdalen.»</a:t>
            </a:r>
          </a:p>
          <a:p>
            <a:r>
              <a:rPr lang="nb-NO" dirty="0">
                <a:solidFill>
                  <a:schemeClr val="bg1"/>
                </a:solidFill>
              </a:rPr>
              <a:t>«Fra VM i hundekjøring til VM på ski.»</a:t>
            </a:r>
          </a:p>
          <a:p>
            <a:r>
              <a:rPr lang="nb-NO" dirty="0">
                <a:solidFill>
                  <a:schemeClr val="bg1"/>
                </a:solidFill>
              </a:rPr>
              <a:t>«Fra husky til hest.»</a:t>
            </a:r>
          </a:p>
          <a:p>
            <a:r>
              <a:rPr lang="nb-NO" dirty="0">
                <a:solidFill>
                  <a:schemeClr val="bg1"/>
                </a:solidFill>
              </a:rPr>
              <a:t>«Fra </a:t>
            </a:r>
            <a:r>
              <a:rPr lang="nb-NO" dirty="0" err="1">
                <a:solidFill>
                  <a:schemeClr val="bg1"/>
                </a:solidFill>
              </a:rPr>
              <a:t>martnasstemning</a:t>
            </a:r>
            <a:r>
              <a:rPr lang="nb-NO" dirty="0">
                <a:solidFill>
                  <a:schemeClr val="bg1"/>
                </a:solidFill>
              </a:rPr>
              <a:t> til fred og ro.»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Tagge oss og dele våre innlegg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FC8DC-3F07-E3ED-43D7-6EB2BC662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CD3EBBB-7CDB-07CF-A9B4-E73FBDD9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t>2</a:t>
            </a:fld>
            <a:endParaRPr lang="sv-SE"/>
          </a:p>
        </p:txBody>
      </p:sp>
      <p:sp>
        <p:nvSpPr>
          <p:cNvPr id="5" name="Tittel 3">
            <a:extLst>
              <a:ext uri="{FF2B5EF4-FFF2-40B4-BE49-F238E27FC236}">
                <a16:creationId xmlns:a16="http://schemas.microsoft.com/office/drawing/2014/main" id="{8B47CBA8-D321-36AB-6EC2-CEF31312D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-544286"/>
            <a:ext cx="22611805" cy="12817566"/>
          </a:xfrm>
        </p:spPr>
        <p:txBody>
          <a:bodyPr>
            <a:noAutofit/>
          </a:bodyPr>
          <a:lstStyle/>
          <a:p>
            <a:endParaRPr lang="nb-NO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Kl. 08.30 – 09.00: </a:t>
            </a:r>
          </a:p>
          <a:p>
            <a:pPr lvl="1"/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Innledning v/ Tove </a:t>
            </a:r>
          </a:p>
          <a:p>
            <a:pPr lvl="1"/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Digital statistikk + vinter v/ Mali</a:t>
            </a:r>
          </a:p>
          <a:p>
            <a:pPr lvl="1"/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Redigert medlemsside v/ Mali</a:t>
            </a:r>
          </a:p>
          <a:p>
            <a:pPr lvl="1"/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Workshop 5.12 kl. 10 - 12.30 med lunsj og åpning av Julemarked Røros</a:t>
            </a:r>
          </a:p>
          <a:p>
            <a:pPr lvl="1"/>
            <a:endParaRPr lang="nb-NO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354" lvl="1" indent="0">
              <a:buNone/>
            </a:pPr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Kl. 09.00 – 09.20</a:t>
            </a:r>
          </a:p>
          <a:p>
            <a:pPr marL="914354" lvl="1" indent="0">
              <a:buNone/>
            </a:pPr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Åpen diskusjon:</a:t>
            </a:r>
          </a:p>
          <a:p>
            <a:pPr marL="914354" lvl="1" indent="0">
              <a:buNone/>
            </a:pPr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Turistskatt</a:t>
            </a:r>
          </a:p>
          <a:p>
            <a:pPr marL="914354" lvl="1" indent="0">
              <a:buNone/>
            </a:pPr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Status jul og vinter (hva skjer hos dere?)</a:t>
            </a:r>
          </a:p>
          <a:p>
            <a:pPr marL="914354" lvl="1" indent="0">
              <a:buNone/>
            </a:pPr>
            <a:endParaRPr lang="nb-NO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354" lvl="1" indent="0">
              <a:buNone/>
            </a:pPr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Kl. 09.20 – 09.40:</a:t>
            </a:r>
          </a:p>
          <a:p>
            <a:pPr marL="914354" lvl="1" indent="0">
              <a:buNone/>
            </a:pPr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Partnere presenterer seg:</a:t>
            </a:r>
          </a:p>
          <a:p>
            <a:pPr marL="914354" lvl="1" indent="0">
              <a:buNone/>
            </a:pPr>
            <a:r>
              <a:rPr lang="nb-NO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Eywas</a:t>
            </a:r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Trails</a:t>
            </a:r>
            <a:endParaRPr lang="nb-NO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354" lvl="1" indent="0">
              <a:buNone/>
            </a:pPr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Femundløpet</a:t>
            </a:r>
          </a:p>
          <a:p>
            <a:pPr marL="914354" lvl="1" indent="0">
              <a:buNone/>
            </a:pPr>
            <a:endParaRPr lang="nb-NO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354" lvl="1" indent="0">
              <a:buNone/>
            </a:pPr>
            <a:r>
              <a:rPr lang="nb-NO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</a:t>
            </a:r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09.40 – 09.45:</a:t>
            </a:r>
          </a:p>
          <a:p>
            <a:pPr marL="914354" lvl="1" indent="0">
              <a:buNone/>
            </a:pPr>
            <a:r>
              <a:rPr lang="nb-NO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Oppsummering og avslutning</a:t>
            </a:r>
          </a:p>
          <a:p>
            <a:pPr marL="914354" lvl="1" indent="0">
              <a:buNone/>
            </a:pPr>
            <a:endParaRPr lang="nb-NO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nb-NO" sz="5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9E74756-F17F-740D-CA60-6DEED26A2038}"/>
              </a:ext>
            </a:extLst>
          </p:cNvPr>
          <p:cNvSpPr txBox="1"/>
          <p:nvPr/>
        </p:nvSpPr>
        <p:spPr>
          <a:xfrm>
            <a:off x="4895850" y="1276350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1432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7B188-11A1-3D8D-D0A9-BD3CD1BD5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0313E85-F446-F80F-52F7-89A0A799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pPr/>
              <a:t>20</a:t>
            </a:fld>
            <a:endParaRPr lang="sv-SE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9BACBC9-3781-74ED-4E7C-235BBDC5B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1001486"/>
            <a:ext cx="17785669" cy="2000548"/>
          </a:xfrm>
        </p:spPr>
        <p:txBody>
          <a:bodyPr/>
          <a:lstStyle/>
          <a:p>
            <a:r>
              <a:rPr lang="sv-SE" dirty="0" err="1"/>
              <a:t>Medlemsside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55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2FCFA-6F40-B842-719D-EED79E714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171DDA-958B-889C-864D-4C04C9347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915" y="3616233"/>
            <a:ext cx="10620614" cy="4770638"/>
          </a:xfrm>
        </p:spPr>
        <p:txBody>
          <a:bodyPr/>
          <a:lstStyle/>
          <a:p>
            <a:r>
              <a:rPr lang="nb-NO" sz="4000" dirty="0">
                <a:solidFill>
                  <a:schemeClr val="bg1"/>
                </a:solidFill>
                <a:latin typeface="+mn-lt"/>
              </a:rPr>
              <a:t>5.12 kl. 10 – 12.30 med lunsj</a:t>
            </a: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r>
              <a:rPr lang="nb-NO" sz="4000" dirty="0">
                <a:solidFill>
                  <a:schemeClr val="bg1"/>
                </a:solidFill>
                <a:latin typeface="+mn-lt"/>
              </a:rPr>
              <a:t>Produktoppføringer, bilder og KI</a:t>
            </a: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r>
              <a:rPr lang="nb-NO" sz="4000" dirty="0">
                <a:solidFill>
                  <a:schemeClr val="bg1"/>
                </a:solidFill>
                <a:latin typeface="+mn-lt"/>
              </a:rPr>
              <a:t>Tips og triks til en god produktoppføring – </a:t>
            </a: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r>
              <a:rPr lang="nb-NO" sz="4000" dirty="0">
                <a:solidFill>
                  <a:schemeClr val="bg1"/>
                </a:solidFill>
                <a:latin typeface="+mn-lt"/>
              </a:rPr>
              <a:t>dette er vinduet som skal selge dere!</a:t>
            </a: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r>
              <a:rPr lang="nb-NO" sz="4000" dirty="0">
                <a:solidFill>
                  <a:schemeClr val="bg1"/>
                </a:solidFill>
                <a:latin typeface="+mn-lt"/>
              </a:rPr>
              <a:t>HUSK!</a:t>
            </a: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r>
              <a:rPr lang="nb-NO" sz="4000" dirty="0">
                <a:solidFill>
                  <a:schemeClr val="bg1"/>
                </a:solidFill>
                <a:latin typeface="+mn-lt"/>
              </a:rPr>
              <a:t>NTW i Bodø, påmeldingsfrist 20. januar</a:t>
            </a: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endParaRPr lang="sv-SE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459E4B-2690-8708-7B35-AE83DFA9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t>21</a:t>
            </a:fld>
            <a:endParaRPr lang="sv-SE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CD49D67C-71E4-2164-36F4-69E40656E662}"/>
              </a:ext>
            </a:extLst>
          </p:cNvPr>
          <p:cNvSpPr txBox="1">
            <a:spLocks/>
          </p:cNvSpPr>
          <p:nvPr/>
        </p:nvSpPr>
        <p:spPr>
          <a:xfrm flipV="1">
            <a:off x="975469" y="1235543"/>
            <a:ext cx="22390945" cy="4571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0000" b="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8800">
              <a:latin typeface="+mn-lt"/>
            </a:endParaRP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6FA01D2C-AB80-93F7-A731-5780B564DE28}"/>
              </a:ext>
            </a:extLst>
          </p:cNvPr>
          <p:cNvSpPr txBox="1">
            <a:spLocks/>
          </p:cNvSpPr>
          <p:nvPr/>
        </p:nvSpPr>
        <p:spPr>
          <a:xfrm>
            <a:off x="975470" y="1281263"/>
            <a:ext cx="22390944" cy="15157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0000" b="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6000" b="1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9E3FF4A-E721-A58C-FAC9-AFD9E160BE04}"/>
              </a:ext>
            </a:extLst>
          </p:cNvPr>
          <p:cNvSpPr txBox="1"/>
          <p:nvPr/>
        </p:nvSpPr>
        <p:spPr>
          <a:xfrm>
            <a:off x="975468" y="1235543"/>
            <a:ext cx="956190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000" dirty="0">
                <a:solidFill>
                  <a:schemeClr val="bg1"/>
                </a:solidFill>
                <a:latin typeface="+mj-lt"/>
              </a:rPr>
              <a:t>Workshop </a:t>
            </a:r>
          </a:p>
        </p:txBody>
      </p:sp>
      <p:pic>
        <p:nvPicPr>
          <p:cNvPr id="5" name="Bilde 4" descr="Et bilde som inneholder utendørs, vinter, frost, himmel&#10;&#10;Automatisk generert beskrivelse">
            <a:extLst>
              <a:ext uri="{FF2B5EF4-FFF2-40B4-BE49-F238E27FC236}">
                <a16:creationId xmlns:a16="http://schemas.microsoft.com/office/drawing/2014/main" id="{BD82F210-BE4D-04AE-C30C-E16D69B79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28" y="3219780"/>
            <a:ext cx="11626162" cy="7729072"/>
          </a:xfrm>
          <a:prstGeom prst="rect">
            <a:avLst/>
          </a:prstGeom>
        </p:spPr>
      </p:pic>
      <p:pic>
        <p:nvPicPr>
          <p:cNvPr id="11" name="Plassholder for bilde 10">
            <a:extLst>
              <a:ext uri="{FF2B5EF4-FFF2-40B4-BE49-F238E27FC236}">
                <a16:creationId xmlns:a16="http://schemas.microsoft.com/office/drawing/2014/main" id="{99400D1D-7264-4D66-362A-0800916FD4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r="19435"/>
          <a:stretch>
            <a:fillRect/>
          </a:stretch>
        </p:blipFill>
        <p:spPr/>
      </p:pic>
      <p:pic>
        <p:nvPicPr>
          <p:cNvPr id="15" name="Bilde 14" descr="Et bilde som inneholder utendørs, himmel, tre, vinter&#10;&#10;Automatisk generert beskrivelse">
            <a:extLst>
              <a:ext uri="{FF2B5EF4-FFF2-40B4-BE49-F238E27FC236}">
                <a16:creationId xmlns:a16="http://schemas.microsoft.com/office/drawing/2014/main" id="{DDFF7ACD-3979-2E4F-76F7-CDDA5F768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70" y="7402286"/>
            <a:ext cx="8418285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12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8DFAF333-A97C-D376-BFCB-7CFB85EE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pPr/>
              <a:t>22</a:t>
            </a:fld>
            <a:endParaRPr lang="sv-SE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79D8D7D-DFCA-8580-420D-3EEF10901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86" y="537130"/>
            <a:ext cx="17517441" cy="3293209"/>
          </a:xfrm>
        </p:spPr>
        <p:txBody>
          <a:bodyPr/>
          <a:lstStyle/>
          <a:p>
            <a:r>
              <a:rPr lang="nb-NO" sz="10700" dirty="0"/>
              <a:t>Spørsmål og </a:t>
            </a:r>
            <a:br>
              <a:rPr lang="nb-NO" sz="10700" dirty="0"/>
            </a:br>
            <a:r>
              <a:rPr lang="nb-NO" sz="10700" dirty="0"/>
              <a:t>åpen diskusjon</a:t>
            </a:r>
            <a:endParaRPr lang="nb-NO" sz="10666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EB17550-A49A-7D4C-FA9F-368B76AF7F62}"/>
              </a:ext>
            </a:extLst>
          </p:cNvPr>
          <p:cNvSpPr txBox="1"/>
          <p:nvPr/>
        </p:nvSpPr>
        <p:spPr>
          <a:xfrm>
            <a:off x="391886" y="5486399"/>
            <a:ext cx="101019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5854" lvl="1" indent="-5715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Turistskatt, høringsfrist 03.01.25</a:t>
            </a:r>
          </a:p>
          <a:p>
            <a:pPr marL="1485854" lvl="1" indent="-571500">
              <a:buFont typeface="Arial" panose="020B0604020202020204" pitchFamily="34" charset="0"/>
              <a:buChar char="•"/>
            </a:pPr>
            <a:endParaRPr lang="nb-NO" sz="44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485854" lvl="1" indent="-571500">
              <a:buFont typeface="Arial" panose="020B0604020202020204" pitchFamily="34" charset="0"/>
              <a:buChar char="•"/>
            </a:pPr>
            <a:r>
              <a:rPr lang="nb-NO" sz="44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Status jul og vinter</a:t>
            </a:r>
          </a:p>
        </p:txBody>
      </p:sp>
    </p:spTree>
    <p:extLst>
      <p:ext uri="{BB962C8B-B14F-4D97-AF65-F5344CB8AC3E}">
        <p14:creationId xmlns:p14="http://schemas.microsoft.com/office/powerpoint/2010/main" val="2109646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B89C1-A0FC-9146-FD6F-A6793278A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A70E31-1F8A-B062-CB23-D3379A653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915" y="3616233"/>
            <a:ext cx="10620614" cy="4770638"/>
          </a:xfrm>
        </p:spPr>
        <p:txBody>
          <a:bodyPr/>
          <a:lstStyle/>
          <a:p>
            <a:r>
              <a:rPr lang="nb-NO" sz="4000" dirty="0" err="1">
                <a:solidFill>
                  <a:schemeClr val="bg1"/>
                </a:solidFill>
                <a:latin typeface="+mn-lt"/>
              </a:rPr>
              <a:t>Eywas</a:t>
            </a:r>
            <a:r>
              <a:rPr lang="nb-NO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nb-NO" sz="4000" dirty="0" err="1">
                <a:solidFill>
                  <a:schemeClr val="bg1"/>
                </a:solidFill>
                <a:latin typeface="+mn-lt"/>
              </a:rPr>
              <a:t>Trails</a:t>
            </a:r>
            <a:r>
              <a:rPr lang="nb-NO" sz="4000" dirty="0">
                <a:solidFill>
                  <a:schemeClr val="bg1"/>
                </a:solidFill>
                <a:latin typeface="+mn-lt"/>
              </a:rPr>
              <a:t> v/ Olivia Milan</a:t>
            </a: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r>
              <a:rPr lang="nb-NO" sz="4000" dirty="0">
                <a:solidFill>
                  <a:schemeClr val="bg1"/>
                </a:solidFill>
                <a:latin typeface="+mn-lt"/>
              </a:rPr>
              <a:t>Femundløpet v/ Robert </a:t>
            </a:r>
            <a:r>
              <a:rPr lang="nb-NO" sz="4000" dirty="0" err="1">
                <a:solidFill>
                  <a:schemeClr val="bg1"/>
                </a:solidFill>
                <a:latin typeface="+mn-lt"/>
              </a:rPr>
              <a:t>Rudsar</a:t>
            </a: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br>
              <a:rPr lang="nb-NO" sz="4000" dirty="0">
                <a:solidFill>
                  <a:schemeClr val="bg1"/>
                </a:solidFill>
                <a:latin typeface="+mn-lt"/>
              </a:rPr>
            </a:br>
            <a:endParaRPr lang="sv-SE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01F6A8-742D-771F-E38C-870DFED4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t>23</a:t>
            </a:fld>
            <a:endParaRPr lang="sv-SE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B434552-B47A-93A9-0E71-C9F0A8C6C779}"/>
              </a:ext>
            </a:extLst>
          </p:cNvPr>
          <p:cNvSpPr txBox="1">
            <a:spLocks/>
          </p:cNvSpPr>
          <p:nvPr/>
        </p:nvSpPr>
        <p:spPr>
          <a:xfrm flipV="1">
            <a:off x="975469" y="1235543"/>
            <a:ext cx="22390945" cy="4571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0000" b="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8800">
              <a:latin typeface="+mn-lt"/>
            </a:endParaRP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1F6B128D-9C1A-8CA2-8997-A05DD81FAED3}"/>
              </a:ext>
            </a:extLst>
          </p:cNvPr>
          <p:cNvSpPr txBox="1">
            <a:spLocks/>
          </p:cNvSpPr>
          <p:nvPr/>
        </p:nvSpPr>
        <p:spPr>
          <a:xfrm>
            <a:off x="975470" y="1281263"/>
            <a:ext cx="22390944" cy="15157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0000" b="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6000" b="1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9774706-6D9A-6FF1-96D0-4BBDCBC35529}"/>
              </a:ext>
            </a:extLst>
          </p:cNvPr>
          <p:cNvSpPr txBox="1"/>
          <p:nvPr/>
        </p:nvSpPr>
        <p:spPr>
          <a:xfrm>
            <a:off x="975468" y="1235544"/>
            <a:ext cx="116906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0" dirty="0">
                <a:solidFill>
                  <a:schemeClr val="bg1"/>
                </a:solidFill>
                <a:latin typeface="+mj-lt"/>
              </a:rPr>
              <a:t>Partnerpresentasjoner  </a:t>
            </a:r>
          </a:p>
        </p:txBody>
      </p:sp>
      <p:pic>
        <p:nvPicPr>
          <p:cNvPr id="5" name="Bilde 4" descr="Et bilde som inneholder utendørs, vinter, frost, himmel&#10;&#10;Automatisk generert beskrivelse">
            <a:extLst>
              <a:ext uri="{FF2B5EF4-FFF2-40B4-BE49-F238E27FC236}">
                <a16:creationId xmlns:a16="http://schemas.microsoft.com/office/drawing/2014/main" id="{9F408EED-CF34-76F6-4C8B-218A9A894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28" y="3219780"/>
            <a:ext cx="11626162" cy="7729072"/>
          </a:xfrm>
          <a:prstGeom prst="rect">
            <a:avLst/>
          </a:prstGeom>
        </p:spPr>
      </p:pic>
      <p:pic>
        <p:nvPicPr>
          <p:cNvPr id="17" name="Plassholder for bilde 16" descr="Et bilde som inneholder slede, utendørs, transport, himmel&#10;&#10;Automatisk generert beskrivelse">
            <a:extLst>
              <a:ext uri="{FF2B5EF4-FFF2-40B4-BE49-F238E27FC236}">
                <a16:creationId xmlns:a16="http://schemas.microsoft.com/office/drawing/2014/main" id="{ACDB8304-C0E8-0CD6-709B-92A62C1D65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5" r="19325"/>
          <a:stretch>
            <a:fillRect/>
          </a:stretch>
        </p:blipFill>
        <p:spPr/>
      </p:pic>
      <p:pic>
        <p:nvPicPr>
          <p:cNvPr id="19" name="Bilde 18" descr="Et bilde som inneholder snø, person, utendørs, vinter&#10;&#10;Automatisk generert beskrivelse">
            <a:extLst>
              <a:ext uri="{FF2B5EF4-FFF2-40B4-BE49-F238E27FC236}">
                <a16:creationId xmlns:a16="http://schemas.microsoft.com/office/drawing/2014/main" id="{F1B7B5FF-62E7-F0EC-25B3-B52A3AC3C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006" y="8538621"/>
            <a:ext cx="7772400" cy="51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79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8DA5DB-836A-79FC-B1F1-87A023FD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E50ACFB-5082-321A-62E4-F3BDE5FC24F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sv-SE"/>
              <a:t>Mali </a:t>
            </a:r>
            <a:r>
              <a:rPr lang="sv-SE" err="1"/>
              <a:t>Finborud</a:t>
            </a:r>
            <a:r>
              <a:rPr lang="sv-SE"/>
              <a:t> </a:t>
            </a:r>
            <a:r>
              <a:rPr lang="sv-SE" err="1"/>
              <a:t>Nøren</a:t>
            </a:r>
            <a:endParaRPr lang="sv-SE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0A14F14-BC90-3D07-A807-EF2FCA70E69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sv-SE" err="1"/>
              <a:t>Maked</a:t>
            </a:r>
            <a:endParaRPr lang="sv-SE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7390C4C-6E29-012C-4D73-E1F3D961230D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sv-SE" err="1"/>
              <a:t>mali.noren@rorosinfo.com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936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C71114-2F54-4508-AA80-A30FB450F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470" y="3827289"/>
            <a:ext cx="9824802" cy="4559582"/>
          </a:xfrm>
        </p:spPr>
        <p:txBody>
          <a:bodyPr/>
          <a:lstStyle/>
          <a:p>
            <a:r>
              <a:rPr lang="nb-NO" sz="8800"/>
              <a:t>Vår region er indrefileten i Norge</a:t>
            </a:r>
            <a:endParaRPr lang="sv-SE" sz="880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A67FBF-74C5-9457-5299-F7945B0E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t>3</a:t>
            </a:fld>
            <a:endParaRPr lang="sv-SE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6453C61-ED88-772E-6AA0-7403B6AC6A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5470" y="2285225"/>
            <a:ext cx="11690626" cy="492443"/>
          </a:xfrm>
        </p:spPr>
        <p:txBody>
          <a:bodyPr/>
          <a:lstStyle/>
          <a:p>
            <a:endParaRPr lang="sv-SE" sz="3200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B0BAC679-8BD5-6CB8-433B-49424F198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950" y="912477"/>
            <a:ext cx="11417762" cy="492443"/>
          </a:xfrm>
        </p:spPr>
        <p:txBody>
          <a:bodyPr/>
          <a:lstStyle/>
          <a:p>
            <a:endParaRPr lang="nb-NO" sz="3200"/>
          </a:p>
        </p:txBody>
      </p:sp>
      <p:pic>
        <p:nvPicPr>
          <p:cNvPr id="3" name="Bilde 2" descr="Et bilde som inneholder kart, tekst, atlas&#10;&#10;Automatisk generert beskrivelse">
            <a:extLst>
              <a:ext uri="{FF2B5EF4-FFF2-40B4-BE49-F238E27FC236}">
                <a16:creationId xmlns:a16="http://schemas.microsoft.com/office/drawing/2014/main" id="{320A3D8D-30C0-135C-F244-4ACCCC934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1" t="4904" r="2155" b="5113"/>
          <a:stretch/>
        </p:blipFill>
        <p:spPr>
          <a:xfrm>
            <a:off x="13224929" y="975470"/>
            <a:ext cx="11159067" cy="12740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6418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7203DA2-749A-290E-B628-2B4632F2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80370" y="12776907"/>
            <a:ext cx="5486043" cy="2154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A7D75EB-BD23-FF4F-80AE-955DA86030AC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4260B79-2F90-B8ED-F7E5-64444C26A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844" y="1567585"/>
            <a:ext cx="14518329" cy="8856178"/>
          </a:xfrm>
          <a:prstGeom prst="rect">
            <a:avLst/>
          </a:prstGeom>
          <a:noFill/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960B891-A6CE-1168-320F-436B1F2EC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268" y="899159"/>
            <a:ext cx="7389532" cy="123506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nb-NO" sz="3200" kern="0">
                <a:effectLst/>
              </a:rPr>
              <a:t>Reiseliv er næringsliv og reiselivet utgjør et viktig kundegrunnlag for hele næringslivet</a:t>
            </a:r>
            <a:r>
              <a:rPr lang="nb-NO" sz="3200" kern="0"/>
              <a:t> - d</a:t>
            </a:r>
            <a:r>
              <a:rPr lang="nb-NO" sz="3200" kern="0">
                <a:effectLst/>
              </a:rPr>
              <a:t>ette skaper en gjensidig avhengighet.</a:t>
            </a:r>
          </a:p>
          <a:p>
            <a:pPr>
              <a:lnSpc>
                <a:spcPct val="120000"/>
              </a:lnSpc>
            </a:pPr>
            <a:r>
              <a:rPr lang="nb-NO" sz="3200" kern="0"/>
              <a:t>Ringvirkningsanalysen (Opinion 2022) viser:</a:t>
            </a:r>
          </a:p>
          <a:p>
            <a:pPr lvl="1">
              <a:lnSpc>
                <a:spcPct val="120000"/>
              </a:lnSpc>
            </a:pPr>
            <a:r>
              <a:rPr lang="nb-NO" sz="2800" kern="0"/>
              <a:t>30% av samlet forbruk i regionen kommer fra turister og tilreisende, eller ca. 500 millioner kroner pr. år.</a:t>
            </a:r>
          </a:p>
          <a:p>
            <a:pPr lvl="1">
              <a:lnSpc>
                <a:spcPct val="120000"/>
              </a:lnSpc>
            </a:pPr>
            <a:r>
              <a:rPr lang="nb-NO" sz="2800" kern="0"/>
              <a:t>Vi har ca. 15000 hytter i regionen, som representerer et årlig forbruk på kr. 1,2 milliarder </a:t>
            </a:r>
          </a:p>
          <a:p>
            <a:pPr lvl="1">
              <a:lnSpc>
                <a:spcPct val="120000"/>
              </a:lnSpc>
            </a:pPr>
            <a:r>
              <a:rPr lang="nb-NO" sz="2800" kern="0"/>
              <a:t>Hver tredje arbeidsplass i regionen er finansiert av turistbasert forbruk. </a:t>
            </a:r>
          </a:p>
          <a:p>
            <a:pPr>
              <a:lnSpc>
                <a:spcPct val="120000"/>
              </a:lnSpc>
            </a:pPr>
            <a:r>
              <a:rPr lang="nb-NO" sz="3200" kern="0"/>
              <a:t>Reiselivet gir økte skatteinntekter til kommunene, verdiskaping og aktivitet som bidrar til helårssamfunn. </a:t>
            </a:r>
          </a:p>
          <a:p>
            <a:pPr>
              <a:lnSpc>
                <a:spcPct val="120000"/>
              </a:lnSpc>
            </a:pPr>
            <a:r>
              <a:rPr lang="nb-NO" sz="3200" kern="0"/>
              <a:t>Reiselivet styrker næringsgrunnlaget for leverandører av varer og tjenester innen handel, kulturtilbud, aktivitetsanlegg, bygg og anlegg, håndverkere, helsetjenester, frivillige organisasjoner og matprodusenter m.m. </a:t>
            </a:r>
          </a:p>
          <a:p>
            <a:pPr>
              <a:lnSpc>
                <a:spcPct val="120000"/>
              </a:lnSpc>
            </a:pPr>
            <a:endParaRPr lang="nb-NO" sz="3200" kern="0">
              <a:effectLst/>
            </a:endParaRPr>
          </a:p>
          <a:p>
            <a:pPr>
              <a:lnSpc>
                <a:spcPct val="120000"/>
              </a:lnSpc>
            </a:pPr>
            <a:endParaRPr lang="nb-NO" sz="3200"/>
          </a:p>
          <a:p>
            <a:pPr lvl="1">
              <a:lnSpc>
                <a:spcPct val="120000"/>
              </a:lnSpc>
            </a:pPr>
            <a:endParaRPr lang="nb-NO" sz="320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D87BE65-C6BB-94A0-5FAC-2AF910969A16}"/>
              </a:ext>
            </a:extLst>
          </p:cNvPr>
          <p:cNvSpPr txBox="1"/>
          <p:nvPr/>
        </p:nvSpPr>
        <p:spPr>
          <a:xfrm>
            <a:off x="8759243" y="460761"/>
            <a:ext cx="151675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4000" b="1">
                <a:solidFill>
                  <a:srgbClr val="B05B27"/>
                </a:solidFill>
                <a:latin typeface="+mj-lt"/>
              </a:rPr>
              <a:t>Reiselivets økosystem og overrislingseffekten (Nasjonal reiselivsstrategi 2030)</a:t>
            </a:r>
            <a:endParaRPr lang="nb-NO" sz="4000" b="1">
              <a:solidFill>
                <a:srgbClr val="B05B27"/>
              </a:solidFill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63A4AFED-569D-68F9-45BF-F180330F4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844" y="10423763"/>
            <a:ext cx="14040171" cy="308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77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DB722167-CFF6-1A3F-3A58-4B2DD827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80370" y="12776907"/>
            <a:ext cx="5486043" cy="2154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ADB2E4-2809-4C85-B511-BAACE80F7AD9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488BB44-F21C-A104-9F7B-19C028DFF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86" y="0"/>
            <a:ext cx="22302440" cy="137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4283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9ECD89B-722E-6D9A-5832-C2210BB8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80370" y="12776907"/>
            <a:ext cx="5486043" cy="2154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" smtClean="0"/>
              <a:pPr>
                <a:spcAft>
                  <a:spcPts val="600"/>
                </a:spcAft>
              </a:pPr>
              <a:t>6</a:t>
            </a:fld>
            <a:endParaRPr lang="en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511EA6-7D5D-7FD1-0342-59811BF2C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31" y="0"/>
            <a:ext cx="22212150" cy="137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956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587E2440-25D9-31AB-20F3-3B4546A1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80370" y="12776907"/>
            <a:ext cx="5486043" cy="2154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ADB2E4-2809-4C85-B511-BAACE80F7AD9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CD219DD4-9A61-2CFB-EB71-842B3EF0C1C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4634" b="4634"/>
          <a:stretch/>
        </p:blipFill>
        <p:spPr>
          <a:xfrm>
            <a:off x="41" y="0"/>
            <a:ext cx="24382330" cy="13716000"/>
          </a:xfrm>
          <a:noFill/>
        </p:spPr>
      </p:pic>
    </p:spTree>
    <p:extLst>
      <p:ext uri="{BB962C8B-B14F-4D97-AF65-F5344CB8AC3E}">
        <p14:creationId xmlns:p14="http://schemas.microsoft.com/office/powerpoint/2010/main" val="1212213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6DB9B6C-5E04-2998-B317-A5852BFD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D9C6CE8-3CCE-A89A-C9F2-C49973B4A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470" y="3823348"/>
            <a:ext cx="17310942" cy="2000548"/>
          </a:xfrm>
        </p:spPr>
        <p:txBody>
          <a:bodyPr/>
          <a:lstStyle/>
          <a:p>
            <a:r>
              <a:rPr lang="sv-SE" dirty="0"/>
              <a:t>Digital synlighet</a:t>
            </a:r>
          </a:p>
        </p:txBody>
      </p:sp>
    </p:spTree>
    <p:extLst>
      <p:ext uri="{BB962C8B-B14F-4D97-AF65-F5344CB8AC3E}">
        <p14:creationId xmlns:p14="http://schemas.microsoft.com/office/powerpoint/2010/main" val="30919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108362-53EC-28BB-3ABC-C83BD144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Nøkkeltall</a:t>
            </a:r>
            <a:r>
              <a:rPr lang="sv-SE" dirty="0"/>
              <a:t> Google </a:t>
            </a:r>
            <a:r>
              <a:rPr lang="sv-SE" dirty="0" err="1"/>
              <a:t>Search</a:t>
            </a:r>
            <a:r>
              <a:rPr lang="sv-SE" dirty="0"/>
              <a:t> </a:t>
            </a:r>
            <a:r>
              <a:rPr lang="sv-SE" dirty="0" err="1"/>
              <a:t>Console</a:t>
            </a:r>
            <a:r>
              <a:rPr lang="sv-SE" dirty="0"/>
              <a:t> - 2023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97DE72-A9F8-2DEC-B4C8-D5A4414A9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DB2E4-2809-4C85-B511-BAACE80F7AD9}" type="slidenum">
              <a:rPr lang="sv-SE" smtClean="0"/>
              <a:t>9</a:t>
            </a:fld>
            <a:endParaRPr lang="sv-SE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3C29883-1D02-7BF1-6265-A6FC2FC7A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7" t="43792" r="5365" b="1973"/>
          <a:stretch/>
        </p:blipFill>
        <p:spPr>
          <a:xfrm>
            <a:off x="1855224" y="2864049"/>
            <a:ext cx="20631689" cy="83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262423"/>
      </a:dk1>
      <a:lt1>
        <a:srgbClr val="FFFFFF"/>
      </a:lt1>
      <a:dk2>
        <a:srgbClr val="8A2C18"/>
      </a:dk2>
      <a:lt2>
        <a:srgbClr val="B85429"/>
      </a:lt2>
      <a:accent1>
        <a:srgbClr val="7B8040"/>
      </a:accent1>
      <a:accent2>
        <a:srgbClr val="4A4C20"/>
      </a:accent2>
      <a:accent3>
        <a:srgbClr val="AABFC9"/>
      </a:accent3>
      <a:accent4>
        <a:srgbClr val="688996"/>
      </a:accent4>
      <a:accent5>
        <a:srgbClr val="E3BA8F"/>
      </a:accent5>
      <a:accent6>
        <a:srgbClr val="A86C36"/>
      </a:accent6>
      <a:hlink>
        <a:srgbClr val="0563C1"/>
      </a:hlink>
      <a:folHlink>
        <a:srgbClr val="954F72"/>
      </a:folHlink>
    </a:clrScheme>
    <a:fontScheme name="Egendefinert 90">
      <a:majorFont>
        <a:latin typeface="PP Editorial Old Ultralight"/>
        <a:ea typeface=""/>
        <a:cs typeface=""/>
      </a:majorFont>
      <a:minorFont>
        <a:latin typeface="Beausite Classic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ustom Color 1">
      <a:srgbClr val="8A2C18"/>
    </a:custClr>
    <a:custClr name="Custom Color 2">
      <a:srgbClr val="CF8333"/>
    </a:custClr>
    <a:custClr name="Custom Color 3">
      <a:srgbClr val="B05B27"/>
    </a:custClr>
  </a:custClrLst>
  <a:extLst>
    <a:ext uri="{05A4C25C-085E-4340-85A3-A5531E510DB2}">
      <thm15:themeFamily xmlns:thm15="http://schemas.microsoft.com/office/thememl/2012/main" name="VRO_PPT.potx" id="{F9CEBBB7-A640-4C5B-9592-49978AAC7C47}" vid="{579D7C7E-3010-404C-92C7-F8B0B75175A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  <wetp:taskpane dockstate="right" visibility="0" width="350" row="2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7723C3FA-BF32-4994-B389-463905362F4C}">
  <we:reference id="461d4cc1-a871-4735-92bd-d6d2a3159a12" version="1.0.0.0" store="\\JØRGEN-JOBB\Users\JørgenBye\Drammen kommune" storeType="Filesystem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62DE3E4-E91C-4B61-ABAE-77C511B53014}">
  <we:reference id="57db97c6-56e5-4674-9af2-c47f9e909233" version="1.0.0.1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52B5D97438024986A69A8FB88F673D" ma:contentTypeVersion="15" ma:contentTypeDescription="Opprett et nytt dokument." ma:contentTypeScope="" ma:versionID="67fd8c5c8336452d59070f4417535234">
  <xsd:schema xmlns:xsd="http://www.w3.org/2001/XMLSchema" xmlns:xs="http://www.w3.org/2001/XMLSchema" xmlns:p="http://schemas.microsoft.com/office/2006/metadata/properties" xmlns:ns2="69134800-72a8-427b-80bd-2b94cdfb9002" xmlns:ns3="cdd73d23-d72e-4fbd-a177-36edb5c1a5a4" targetNamespace="http://schemas.microsoft.com/office/2006/metadata/properties" ma:root="true" ma:fieldsID="ebb5edd8b18ca706800241b2b1a7c8c8" ns2:_="" ns3:_="">
    <xsd:import namespace="69134800-72a8-427b-80bd-2b94cdfb9002"/>
    <xsd:import namespace="cdd73d23-d72e-4fbd-a177-36edb5c1a5a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134800-72a8-427b-80bd-2b94cdfb900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ildemerkelapper" ma:readOnly="false" ma:fieldId="{5cf76f15-5ced-4ddc-b409-7134ff3c332f}" ma:taxonomyMulti="true" ma:sspId="29fc57d7-56c0-4d65-8a11-5cfec86d07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73d23-d72e-4fbd-a177-36edb5c1a5a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2d963ab-a671-440b-b32f-cb0f6959009c}" ma:internalName="TaxCatchAll" ma:showField="CatchAllData" ma:web="cdd73d23-d72e-4fbd-a177-36edb5c1a5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d73d23-d72e-4fbd-a177-36edb5c1a5a4" xsi:nil="true"/>
    <lcf76f155ced4ddcb4097134ff3c332f xmlns="69134800-72a8-427b-80bd-2b94cdfb900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D3769CE-ED6B-424B-A96D-EF42BDA10E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134800-72a8-427b-80bd-2b94cdfb9002"/>
    <ds:schemaRef ds:uri="cdd73d23-d72e-4fbd-a177-36edb5c1a5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65030F-6420-4331-8591-DD844C2507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B1ECDD-C8A8-4492-90DB-45106DE96E66}">
  <ds:schemaRefs>
    <ds:schemaRef ds:uri="http://purl.org/dc/elements/1.1/"/>
    <ds:schemaRef ds:uri="http://purl.org/dc/dcmitype/"/>
    <ds:schemaRef ds:uri="69134800-72a8-427b-80bd-2b94cdfb9002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cdd73d23-d72e-4fbd-a177-36edb5c1a5a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VRO_PPT (5)</Template>
  <TotalTime>172</TotalTime>
  <Words>721</Words>
  <Application>Microsoft Macintosh PowerPoint</Application>
  <PresentationFormat>Egendefinert</PresentationFormat>
  <Paragraphs>129</Paragraphs>
  <Slides>24</Slides>
  <Notes>16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2" baseType="lpstr">
      <vt:lpstr>Aptos</vt:lpstr>
      <vt:lpstr>Arial</vt:lpstr>
      <vt:lpstr>Beausite Classic Clear</vt:lpstr>
      <vt:lpstr>Calibri</vt:lpstr>
      <vt:lpstr>Courier New</vt:lpstr>
      <vt:lpstr>EB Garamond</vt:lpstr>
      <vt:lpstr>Proxima Nova</vt:lpstr>
      <vt:lpstr>Office-tema</vt:lpstr>
      <vt:lpstr>Digitalt møte med partnere 21.11.24   </vt:lpstr>
      <vt:lpstr>PowerPoint-presentasjon</vt:lpstr>
      <vt:lpstr>Vår region er indrefileten i Norge</vt:lpstr>
      <vt:lpstr>PowerPoint-presentasjon</vt:lpstr>
      <vt:lpstr>PowerPoint-presentasjon</vt:lpstr>
      <vt:lpstr>PowerPoint-presentasjon</vt:lpstr>
      <vt:lpstr>PowerPoint-presentasjon</vt:lpstr>
      <vt:lpstr>Digital synlighet</vt:lpstr>
      <vt:lpstr>Nøkkeltall Google Search Console - 2023</vt:lpstr>
      <vt:lpstr>Q1 - 800.000 visninger Q2 - 739.000 visninger Q3 – 1,1 million   Så langt i år 2.639.000</vt:lpstr>
      <vt:lpstr>Søkeord vi rangerer på i søkemotorene (bredden er stor)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Vinter</vt:lpstr>
      <vt:lpstr>Medlemsside</vt:lpstr>
      <vt:lpstr>5.12 kl. 10 – 12.30 med lunsj Produktoppføringer, bilder og KI  Tips og triks til en god produktoppføring –  dette er vinduet som skal selge dere!  HUSK! NTW i Bodø, påmeldingsfrist 20. januar </vt:lpstr>
      <vt:lpstr>Spørsmål og  åpen diskusjon</vt:lpstr>
      <vt:lpstr>Eywas Trails v/ Olivia Milan  Femundløpet v/ Robert Rudsar       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Tove Martens</dc:creator>
  <cp:lastModifiedBy>Mali Finborud Nøren</cp:lastModifiedBy>
  <cp:revision>2</cp:revision>
  <dcterms:created xsi:type="dcterms:W3CDTF">2023-11-07T10:45:25Z</dcterms:created>
  <dcterms:modified xsi:type="dcterms:W3CDTF">2024-11-21T12:03:40Z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0x010100DE52B5D97438024986A69A8FB88F673D</vt:lpwstr>
  </property>
  <property fmtid="{D5CDD505-2E9C-101B-9397-08002B2CF9AE}" pid="3" name="MediaServiceImageTags">
    <vt:lpwstr/>
  </property>
</Properties>
</file>