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331" r:id="rId2"/>
    <p:sldId id="332" r:id="rId3"/>
    <p:sldId id="299" r:id="rId4"/>
    <p:sldId id="307" r:id="rId5"/>
    <p:sldId id="276" r:id="rId6"/>
    <p:sldId id="321" r:id="rId7"/>
    <p:sldId id="278" r:id="rId8"/>
    <p:sldId id="279" r:id="rId9"/>
    <p:sldId id="328" r:id="rId10"/>
    <p:sldId id="281" r:id="rId11"/>
    <p:sldId id="262" r:id="rId12"/>
    <p:sldId id="319" r:id="rId13"/>
    <p:sldId id="320" r:id="rId14"/>
    <p:sldId id="303" r:id="rId15"/>
    <p:sldId id="302" r:id="rId16"/>
    <p:sldId id="318" r:id="rId17"/>
    <p:sldId id="323" r:id="rId18"/>
    <p:sldId id="306" r:id="rId19"/>
    <p:sldId id="305" r:id="rId20"/>
    <p:sldId id="288" r:id="rId21"/>
    <p:sldId id="286" r:id="rId22"/>
    <p:sldId id="333" r:id="rId23"/>
    <p:sldId id="308" r:id="rId24"/>
    <p:sldId id="309" r:id="rId25"/>
    <p:sldId id="300" r:id="rId26"/>
    <p:sldId id="313" r:id="rId27"/>
    <p:sldId id="316" r:id="rId28"/>
    <p:sldId id="310" r:id="rId29"/>
    <p:sldId id="314" r:id="rId30"/>
    <p:sldId id="334" r:id="rId31"/>
    <p:sldId id="324" r:id="rId32"/>
    <p:sldId id="325" r:id="rId33"/>
    <p:sldId id="336" r:id="rId34"/>
    <p:sldId id="327" r:id="rId35"/>
    <p:sldId id="335" r:id="rId36"/>
    <p:sldId id="317" r:id="rId37"/>
  </p:sldIdLst>
  <p:sldSz cx="9144000" cy="5143500" type="screen16x9"/>
  <p:notesSz cx="6858000" cy="9144000"/>
  <p:embeddedFontLst>
    <p:embeddedFont>
      <p:font typeface="Abadi" panose="020B0604020104020204" pitchFamily="34" charset="0"/>
      <p:regular r:id="rId39"/>
    </p:embeddedFont>
    <p:embeddedFont>
      <p:font typeface="Nunito Sans" pitchFamily="2" charset="77"/>
      <p:regular r:id="rId40"/>
      <p:bold r:id="rId41"/>
      <p:italic r:id="rId42"/>
      <p:boldItalic r:id="rId43"/>
    </p:embeddedFont>
    <p:embeddedFont>
      <p:font typeface="Proxima Nova" panose="02000506030000020004" pitchFamily="2" charset="0"/>
      <p:regular r:id="rId44"/>
      <p:bold r:id="rId45"/>
      <p:italic r:id="rId46"/>
      <p:boldItalic r:id="rId47"/>
    </p:embeddedFont>
    <p:embeddedFont>
      <p:font typeface="Quire Sans" panose="020B0502040400020003" pitchFamily="34" charset="0"/>
      <p:regular r:id="rId48"/>
      <p:bold r:id="rId49"/>
      <p:italic r:id="rId50"/>
      <p:boldItalic r:id="rId51"/>
    </p:embeddedFont>
    <p:embeddedFont>
      <p:font typeface="Source Sans Pro" panose="020B050303040302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6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/>
    <p:restoredTop sz="94558"/>
  </p:normalViewPr>
  <p:slideViewPr>
    <p:cSldViewPr snapToGrid="0">
      <p:cViewPr varScale="1">
        <p:scale>
          <a:sx n="161" d="100"/>
          <a:sy n="161" d="100"/>
        </p:scale>
        <p:origin x="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ductor.com/academy/seo-reporting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150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988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2562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1e1032d821d_0_1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1e1032d821d_0_1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GUIDANCE</a:t>
            </a:r>
            <a:r>
              <a:rPr lang="en">
                <a:solidFill>
                  <a:schemeClr val="dk1"/>
                </a:solidFill>
              </a:rPr>
              <a:t>: </a:t>
            </a: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Start by outlining the goals for the quarter that you’re going to be reporting on so the audience gets a refresher.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Check out the guide to SEO reporting here: </a:t>
            </a:r>
            <a:r>
              <a:rPr lang="en" u="sng">
                <a:solidFill>
                  <a:schemeClr val="hlink"/>
                </a:solidFill>
                <a:latin typeface="Nunito Sans"/>
                <a:ea typeface="Nunito Sans"/>
                <a:cs typeface="Nunito Sans"/>
                <a:sym typeface="Nunito Sans"/>
                <a:hlinkClick r:id="rId3"/>
              </a:rPr>
              <a:t>https://www.conductor.com/academy/seo-reporting/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8827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312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962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8351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5ab22fa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5ab22fa2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689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5ab22fa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5ab22fa2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0986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475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6288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997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64964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750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5ab22fa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5ab22fa2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42630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5ab22fa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5ab22fa2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0544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5ab22fa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5ab22fa2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614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f865ddbe9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f865ddbe9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036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f865ddbe9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f865ddbe9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9799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f865ddbe9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f865ddbe9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740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f865ddbe9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f865ddbe9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547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f865ddbe9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f865ddbe9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5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f865ddbe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f865ddbe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42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21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nggrid.com/download/green-arrow-up-png/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login.waylay.io/login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ros.no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ondelag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34.svg"/><Relationship Id="rId4" Type="http://schemas.openxmlformats.org/officeDocument/2006/relationships/image" Target="../media/image26.jpg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nt, text, typography, graphics&#10;&#10;Description automatically generated">
            <a:extLst>
              <a:ext uri="{FF2B5EF4-FFF2-40B4-BE49-F238E27FC236}">
                <a16:creationId xmlns:a16="http://schemas.microsoft.com/office/drawing/2014/main" id="{A883CCE2-4301-39A3-E3EF-A72F3A080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083"/>
            <a:ext cx="7772400" cy="2302933"/>
          </a:xfrm>
          <a:prstGeom prst="rect">
            <a:avLst/>
          </a:prstGeom>
        </p:spPr>
      </p:pic>
      <p:pic>
        <p:nvPicPr>
          <p:cNvPr id="5" name="Picture 4" descr="A table set up for a dinner&#10;&#10;Description automatically generated with low confidence">
            <a:extLst>
              <a:ext uri="{FF2B5EF4-FFF2-40B4-BE49-F238E27FC236}">
                <a16:creationId xmlns:a16="http://schemas.microsoft.com/office/drawing/2014/main" id="{EE715A84-A67A-5A62-4E44-6F1E3230F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63" y="-19916"/>
            <a:ext cx="9227126" cy="5183332"/>
          </a:xfrm>
          <a:prstGeom prst="rect">
            <a:avLst/>
          </a:prstGeom>
        </p:spPr>
      </p:pic>
      <p:pic>
        <p:nvPicPr>
          <p:cNvPr id="7" name="Picture 6" descr="A picture containing font, text, typography, graphics&#10;&#10;Description automatically generated">
            <a:extLst>
              <a:ext uri="{FF2B5EF4-FFF2-40B4-BE49-F238E27FC236}">
                <a16:creationId xmlns:a16="http://schemas.microsoft.com/office/drawing/2014/main" id="{334AB9A5-7E50-21A8-70B8-8949FE3E7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54" y="358102"/>
            <a:ext cx="6908801" cy="204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28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22752" y="-9101"/>
            <a:ext cx="90939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Skjermer og flater Q1-Q2 2023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cxnSp>
        <p:nvCxnSpPr>
          <p:cNvPr id="92" name="Google Shape;92;p18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1014;p119">
            <a:extLst>
              <a:ext uri="{FF2B5EF4-FFF2-40B4-BE49-F238E27FC236}">
                <a16:creationId xmlns:a16="http://schemas.microsoft.com/office/drawing/2014/main" id="{BCCD38DD-D5E5-1AE1-7892-ED333EADE67D}"/>
              </a:ext>
            </a:extLst>
          </p:cNvPr>
          <p:cNvSpPr/>
          <p:nvPr/>
        </p:nvSpPr>
        <p:spPr>
          <a:xfrm>
            <a:off x="3432447" y="2248539"/>
            <a:ext cx="2274510" cy="224979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276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badi" panose="020B0604020104020204" pitchFamily="34" charset="0"/>
            </a:endParaRPr>
          </a:p>
        </p:txBody>
      </p:sp>
      <p:sp>
        <p:nvSpPr>
          <p:cNvPr id="4" name="Google Shape;1015;p119">
            <a:extLst>
              <a:ext uri="{FF2B5EF4-FFF2-40B4-BE49-F238E27FC236}">
                <a16:creationId xmlns:a16="http://schemas.microsoft.com/office/drawing/2014/main" id="{2AF3632A-0F4C-71FD-5335-7DC758E67A2E}"/>
              </a:ext>
            </a:extLst>
          </p:cNvPr>
          <p:cNvSpPr/>
          <p:nvPr/>
        </p:nvSpPr>
        <p:spPr>
          <a:xfrm>
            <a:off x="6100510" y="2248539"/>
            <a:ext cx="2274510" cy="224979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2760000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badi" panose="020B0604020104020204" pitchFamily="34" charset="0"/>
            </a:endParaRPr>
          </a:p>
        </p:txBody>
      </p:sp>
      <p:sp>
        <p:nvSpPr>
          <p:cNvPr id="5" name="Google Shape;1019;p119">
            <a:extLst>
              <a:ext uri="{FF2B5EF4-FFF2-40B4-BE49-F238E27FC236}">
                <a16:creationId xmlns:a16="http://schemas.microsoft.com/office/drawing/2014/main" id="{3440AC9E-4E02-F9D7-3675-4FAE15F703F6}"/>
              </a:ext>
            </a:extLst>
          </p:cNvPr>
          <p:cNvSpPr/>
          <p:nvPr/>
        </p:nvSpPr>
        <p:spPr>
          <a:xfrm>
            <a:off x="714312" y="2248539"/>
            <a:ext cx="2274510" cy="224979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276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badi" panose="020B0604020104020204" pitchFamily="34" charset="0"/>
            </a:endParaRPr>
          </a:p>
        </p:txBody>
      </p:sp>
      <p:sp>
        <p:nvSpPr>
          <p:cNvPr id="6" name="Google Shape;1020;p119">
            <a:extLst>
              <a:ext uri="{FF2B5EF4-FFF2-40B4-BE49-F238E27FC236}">
                <a16:creationId xmlns:a16="http://schemas.microsoft.com/office/drawing/2014/main" id="{80DE8680-455F-10D2-CBF3-9E761FE467E3}"/>
              </a:ext>
            </a:extLst>
          </p:cNvPr>
          <p:cNvSpPr txBox="1"/>
          <p:nvPr/>
        </p:nvSpPr>
        <p:spPr>
          <a:xfrm>
            <a:off x="6264068" y="3294384"/>
            <a:ext cx="2008954" cy="1398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b-NO" sz="3600" dirty="0">
                <a:latin typeface="Abadi" panose="020B0604020104020204" pitchFamily="34" charset="0"/>
                <a:ea typeface="Nunito Sans"/>
                <a:cs typeface="Nunito Sans"/>
                <a:sym typeface="Nunito Sans"/>
              </a:rPr>
              <a:t>5%</a:t>
            </a:r>
            <a:endParaRPr sz="3600" dirty="0">
              <a:latin typeface="Abadi" panose="020B0604020104020204" pitchFamily="34" charset="0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2000" dirty="0">
              <a:latin typeface="Abadi" panose="020B0604020104020204" pitchFamily="34" charset="0"/>
              <a:ea typeface="Nunito Sans"/>
              <a:cs typeface="Nunito Sans"/>
              <a:sym typeface="Nunito Sans"/>
            </a:endParaRPr>
          </a:p>
        </p:txBody>
      </p:sp>
      <p:sp>
        <p:nvSpPr>
          <p:cNvPr id="7" name="Google Shape;1021;p119">
            <a:extLst>
              <a:ext uri="{FF2B5EF4-FFF2-40B4-BE49-F238E27FC236}">
                <a16:creationId xmlns:a16="http://schemas.microsoft.com/office/drawing/2014/main" id="{ACB2CDF4-CC2C-2875-CDA0-157F6578F671}"/>
              </a:ext>
            </a:extLst>
          </p:cNvPr>
          <p:cNvSpPr txBox="1"/>
          <p:nvPr/>
        </p:nvSpPr>
        <p:spPr>
          <a:xfrm>
            <a:off x="798963" y="3294384"/>
            <a:ext cx="2105198" cy="119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b-NO" sz="3600" dirty="0">
                <a:latin typeface="Abadi" panose="020B0604020104020204" pitchFamily="34" charset="0"/>
                <a:ea typeface="Nunito Sans"/>
                <a:cs typeface="Nunito Sans"/>
                <a:sym typeface="Nunito Sans"/>
              </a:rPr>
              <a:t>65%</a:t>
            </a:r>
            <a:endParaRPr sz="3600" dirty="0">
              <a:latin typeface="Abadi" panose="020B0604020104020204" pitchFamily="34" charset="0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lang="nb-NO" sz="2000" dirty="0">
              <a:latin typeface="Abadi" panose="020B0604020104020204" pitchFamily="34" charset="0"/>
              <a:ea typeface="Nunito Sans"/>
              <a:cs typeface="Nunito Sans"/>
              <a:sym typeface="Nunito Sans"/>
            </a:endParaRPr>
          </a:p>
        </p:txBody>
      </p:sp>
      <p:sp>
        <p:nvSpPr>
          <p:cNvPr id="8" name="Google Shape;1022;p119">
            <a:extLst>
              <a:ext uri="{FF2B5EF4-FFF2-40B4-BE49-F238E27FC236}">
                <a16:creationId xmlns:a16="http://schemas.microsoft.com/office/drawing/2014/main" id="{83149463-F120-91D5-A112-0AF0421AF78E}"/>
              </a:ext>
            </a:extLst>
          </p:cNvPr>
          <p:cNvSpPr txBox="1"/>
          <p:nvPr/>
        </p:nvSpPr>
        <p:spPr>
          <a:xfrm>
            <a:off x="3566374" y="3294384"/>
            <a:ext cx="2008954" cy="1398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b-NO" sz="3600" dirty="0">
                <a:latin typeface="Abadi" panose="020B0604020104020204" pitchFamily="34" charset="0"/>
                <a:ea typeface="Nunito Sans"/>
                <a:cs typeface="Nunito Sans"/>
                <a:sym typeface="Nunito Sans"/>
              </a:rPr>
              <a:t>31%</a:t>
            </a:r>
            <a:endParaRPr sz="3600" dirty="0">
              <a:latin typeface="Abadi" panose="020B0604020104020204" pitchFamily="34" charset="0"/>
              <a:ea typeface="Nunito Sans"/>
              <a:cs typeface="Nunito Sans"/>
              <a:sym typeface="Nuni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lang="en" sz="2000" dirty="0">
              <a:latin typeface="Abadi" panose="020B0604020104020204" pitchFamily="34" charset="0"/>
              <a:ea typeface="Nunito Sans"/>
              <a:cs typeface="Nunito Sans"/>
              <a:sym typeface="Nunito Sans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B9BA04E-B753-E70F-75B6-5F2C4CE0FB9C}"/>
              </a:ext>
            </a:extLst>
          </p:cNvPr>
          <p:cNvSpPr txBox="1"/>
          <p:nvPr/>
        </p:nvSpPr>
        <p:spPr>
          <a:xfrm>
            <a:off x="1319887" y="2545586"/>
            <a:ext cx="1113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latin typeface="Abadi" panose="020B0604020104020204" pitchFamily="34" charset="0"/>
              </a:rPr>
              <a:t>Mobil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FEDAE2F-2C0B-361D-11B6-079839878F31}"/>
              </a:ext>
            </a:extLst>
          </p:cNvPr>
          <p:cNvSpPr txBox="1"/>
          <p:nvPr/>
        </p:nvSpPr>
        <p:spPr>
          <a:xfrm>
            <a:off x="4046983" y="2540041"/>
            <a:ext cx="1113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latin typeface="Abadi" panose="020B0604020104020204" pitchFamily="34" charset="0"/>
              </a:rPr>
              <a:t>Desktop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32F869D-E6EB-A4D0-42A5-45CE07C6199C}"/>
              </a:ext>
            </a:extLst>
          </p:cNvPr>
          <p:cNvSpPr txBox="1"/>
          <p:nvPr/>
        </p:nvSpPr>
        <p:spPr>
          <a:xfrm>
            <a:off x="6736348" y="2554982"/>
            <a:ext cx="1113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latin typeface="Abadi" panose="020B0604020104020204" pitchFamily="34" charset="0"/>
              </a:rPr>
              <a:t>Tablet</a:t>
            </a:r>
          </a:p>
        </p:txBody>
      </p:sp>
      <p:pic>
        <p:nvPicPr>
          <p:cNvPr id="12" name="Grafikk 11" descr="Smarttelefon med heldekkende fyll">
            <a:extLst>
              <a:ext uri="{FF2B5EF4-FFF2-40B4-BE49-F238E27FC236}">
                <a16:creationId xmlns:a16="http://schemas.microsoft.com/office/drawing/2014/main" id="{E3817B41-1E42-CB5D-4F5B-F15E91A64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3465" y="1306861"/>
            <a:ext cx="808961" cy="808961"/>
          </a:xfrm>
          <a:prstGeom prst="rect">
            <a:avLst/>
          </a:prstGeom>
        </p:spPr>
      </p:pic>
      <p:pic>
        <p:nvPicPr>
          <p:cNvPr id="13" name="Grafikk 12" descr="Bærbar datamaskin med heldekkende fyll">
            <a:extLst>
              <a:ext uri="{FF2B5EF4-FFF2-40B4-BE49-F238E27FC236}">
                <a16:creationId xmlns:a16="http://schemas.microsoft.com/office/drawing/2014/main" id="{8E7874A7-E94D-72F9-8C29-396F3D859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3651" y="1317495"/>
            <a:ext cx="914400" cy="914400"/>
          </a:xfrm>
          <a:prstGeom prst="rect">
            <a:avLst/>
          </a:prstGeom>
        </p:spPr>
      </p:pic>
      <p:pic>
        <p:nvPicPr>
          <p:cNvPr id="15" name="Grafikk 14" descr="Nettbrett med heldekkende fyll">
            <a:extLst>
              <a:ext uri="{FF2B5EF4-FFF2-40B4-BE49-F238E27FC236}">
                <a16:creationId xmlns:a16="http://schemas.microsoft.com/office/drawing/2014/main" id="{BA727A28-A82E-4301-B7B4-66428C743D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12494" y="13174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59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/>
        </p:nvSpPr>
        <p:spPr>
          <a:xfrm>
            <a:off x="242371" y="22034"/>
            <a:ext cx="7722824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2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Vekst: Organisk synlighet </a:t>
            </a:r>
            <a:r>
              <a:rPr lang="nb-NO" sz="32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i Google 2023</a:t>
            </a:r>
            <a:endParaRPr lang="en" sz="3200" b="1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endParaRPr sz="3600" b="1" dirty="0">
              <a:solidFill>
                <a:srgbClr val="D9D9D9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cxnSp>
        <p:nvCxnSpPr>
          <p:cNvPr id="100" name="Google Shape;100;p19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Bilde 2">
            <a:extLst>
              <a:ext uri="{FF2B5EF4-FFF2-40B4-BE49-F238E27FC236}">
                <a16:creationId xmlns:a16="http://schemas.microsoft.com/office/drawing/2014/main" id="{E7363355-423E-451A-2B87-235C0134E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65" t="33229" r="3488" b="5680"/>
          <a:stretch/>
        </p:blipFill>
        <p:spPr>
          <a:xfrm>
            <a:off x="489097" y="1076329"/>
            <a:ext cx="7974419" cy="3414124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29A03BC-1EB4-3396-9F53-733335DA4FED}"/>
              </a:ext>
            </a:extLst>
          </p:cNvPr>
          <p:cNvSpPr txBox="1"/>
          <p:nvPr/>
        </p:nvSpPr>
        <p:spPr>
          <a:xfrm>
            <a:off x="489097" y="4614531"/>
            <a:ext cx="5543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tx2">
                    <a:lumMod val="50000"/>
                  </a:schemeClr>
                </a:solidFill>
                <a:latin typeface="Quire Sans" panose="020B0502040400020003" pitchFamily="34" charset="0"/>
                <a:ea typeface="Roboto" pitchFamily="2" charset="0"/>
                <a:cs typeface="Quire Sans" panose="020B0502040400020003" pitchFamily="34" charset="0"/>
              </a:rPr>
              <a:t>* </a:t>
            </a:r>
            <a:r>
              <a:rPr lang="nb-NO" b="1" dirty="0">
                <a:solidFill>
                  <a:schemeClr val="tx2">
                    <a:lumMod val="50000"/>
                  </a:schemeClr>
                </a:solidFill>
                <a:latin typeface="Quire Sans" panose="020B0502040400020003" pitchFamily="34" charset="0"/>
                <a:ea typeface="Roboto" pitchFamily="2" charset="0"/>
                <a:cs typeface="Quire Sans" panose="020B0502040400020003" pitchFamily="34" charset="0"/>
              </a:rPr>
              <a:t>Egen</a:t>
            </a:r>
            <a:r>
              <a:rPr lang="nb-NO" dirty="0">
                <a:solidFill>
                  <a:schemeClr val="tx2">
                    <a:lumMod val="50000"/>
                  </a:schemeClr>
                </a:solidFill>
                <a:latin typeface="Quire Sans" panose="020B0502040400020003" pitchFamily="34" charset="0"/>
                <a:ea typeface="Roboto" pitchFamily="2" charset="0"/>
                <a:cs typeface="Quire Sans" panose="020B0502040400020003" pitchFamily="34" charset="0"/>
              </a:rPr>
              <a:t> vekst i organisk synlighet i perioden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77F35A4-D427-12B3-D07D-1EB3CC2741D8}"/>
              </a:ext>
            </a:extLst>
          </p:cNvPr>
          <p:cNvSpPr txBox="1"/>
          <p:nvPr/>
        </p:nvSpPr>
        <p:spPr>
          <a:xfrm>
            <a:off x="3556589" y="2110085"/>
            <a:ext cx="183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00B050"/>
                </a:solidFill>
                <a:latin typeface="Abadi" panose="020B0604020104020204" pitchFamily="34" charset="0"/>
              </a:rPr>
              <a:t>+7,85%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14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63;p14">
            <a:extLst>
              <a:ext uri="{FF2B5EF4-FFF2-40B4-BE49-F238E27FC236}">
                <a16:creationId xmlns:a16="http://schemas.microsoft.com/office/drawing/2014/main" id="{C4CD1F48-4DC9-FF09-4B49-44F85CF42A1D}"/>
              </a:ext>
            </a:extLst>
          </p:cNvPr>
          <p:cNvSpPr txBox="1"/>
          <p:nvPr/>
        </p:nvSpPr>
        <p:spPr>
          <a:xfrm>
            <a:off x="-1" y="0"/>
            <a:ext cx="8531513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Organisk</a:t>
            </a: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 vekst - Markedsandel Q1-Q2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1C71E6E-3A21-DF81-0E42-1F6F1DB1F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14" t="20572" r="3604" b="12445"/>
          <a:stretch/>
        </p:blipFill>
        <p:spPr>
          <a:xfrm>
            <a:off x="612486" y="1065699"/>
            <a:ext cx="7919027" cy="3740217"/>
          </a:xfrm>
          <a:prstGeom prst="rect">
            <a:avLst/>
          </a:prstGeom>
        </p:spPr>
      </p:pic>
      <p:sp>
        <p:nvSpPr>
          <p:cNvPr id="5" name="Pil: høyre 4">
            <a:extLst>
              <a:ext uri="{FF2B5EF4-FFF2-40B4-BE49-F238E27FC236}">
                <a16:creationId xmlns:a16="http://schemas.microsoft.com/office/drawing/2014/main" id="{FA6E06EF-C1D8-EF4C-DAB0-1FE0CCB775CE}"/>
              </a:ext>
            </a:extLst>
          </p:cNvPr>
          <p:cNvSpPr/>
          <p:nvPr/>
        </p:nvSpPr>
        <p:spPr>
          <a:xfrm>
            <a:off x="357218" y="2840114"/>
            <a:ext cx="255181" cy="191386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1424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14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63;p14">
            <a:extLst>
              <a:ext uri="{FF2B5EF4-FFF2-40B4-BE49-F238E27FC236}">
                <a16:creationId xmlns:a16="http://schemas.microsoft.com/office/drawing/2014/main" id="{C4CD1F48-4DC9-FF09-4B49-44F85CF42A1D}"/>
              </a:ext>
            </a:extLst>
          </p:cNvPr>
          <p:cNvSpPr txBox="1"/>
          <p:nvPr/>
        </p:nvSpPr>
        <p:spPr>
          <a:xfrm>
            <a:off x="0" y="0"/>
            <a:ext cx="7006856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Organisk vekst </a:t>
            </a:r>
            <a:r>
              <a:rPr lang="nb-NO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i Google </a:t>
            </a: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Q1-Q2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pic>
        <p:nvPicPr>
          <p:cNvPr id="13" name="Bilde 12" descr="Et bilde som inneholder tekst, skjermbilde, Font, logo&#10;&#10;Automatisk generert beskrivelse">
            <a:extLst>
              <a:ext uri="{FF2B5EF4-FFF2-40B4-BE49-F238E27FC236}">
                <a16:creationId xmlns:a16="http://schemas.microsoft.com/office/drawing/2014/main" id="{C24D8841-2984-768F-7197-7BF524C5E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870" y="728543"/>
            <a:ext cx="5672469" cy="4254352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AF1AA911-49D7-3631-D1A2-1DB2E31F98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14" t="36499" r="3431" b="5682"/>
          <a:stretch/>
        </p:blipFill>
        <p:spPr>
          <a:xfrm>
            <a:off x="148856" y="1429464"/>
            <a:ext cx="2808298" cy="1142286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BA1863A-E1CD-325F-BECB-393F814AA3F8}"/>
              </a:ext>
            </a:extLst>
          </p:cNvPr>
          <p:cNvSpPr txBox="1"/>
          <p:nvPr/>
        </p:nvSpPr>
        <p:spPr>
          <a:xfrm>
            <a:off x="463168" y="3022687"/>
            <a:ext cx="21796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>
                <a:solidFill>
                  <a:schemeClr val="tx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Dette er et utvalg søkeord og emner som utgjør veksten (og med høye søksvolum)</a:t>
            </a:r>
          </a:p>
        </p:txBody>
      </p:sp>
    </p:spTree>
    <p:extLst>
      <p:ext uri="{BB962C8B-B14F-4D97-AF65-F5344CB8AC3E}">
        <p14:creationId xmlns:p14="http://schemas.microsoft.com/office/powerpoint/2010/main" val="2675609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0" y="0"/>
            <a:ext cx="5061098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Høydepunkter Q1-Q2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cxnSp>
        <p:nvCxnSpPr>
          <p:cNvPr id="64" name="Google Shape;64;p14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014;p119">
            <a:extLst>
              <a:ext uri="{FF2B5EF4-FFF2-40B4-BE49-F238E27FC236}">
                <a16:creationId xmlns:a16="http://schemas.microsoft.com/office/drawing/2014/main" id="{CFDA76B8-B4F0-D4CD-F64B-C865E0492B80}"/>
              </a:ext>
            </a:extLst>
          </p:cNvPr>
          <p:cNvSpPr/>
          <p:nvPr/>
        </p:nvSpPr>
        <p:spPr>
          <a:xfrm>
            <a:off x="3459781" y="2106741"/>
            <a:ext cx="2274510" cy="224979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276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015;p119">
            <a:extLst>
              <a:ext uri="{FF2B5EF4-FFF2-40B4-BE49-F238E27FC236}">
                <a16:creationId xmlns:a16="http://schemas.microsoft.com/office/drawing/2014/main" id="{7B74CD59-A5BC-FA5B-9FCE-9C5EC1F69A3A}"/>
              </a:ext>
            </a:extLst>
          </p:cNvPr>
          <p:cNvSpPr/>
          <p:nvPr/>
        </p:nvSpPr>
        <p:spPr>
          <a:xfrm>
            <a:off x="6127844" y="2106741"/>
            <a:ext cx="2274510" cy="224979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2760000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19;p119">
            <a:extLst>
              <a:ext uri="{FF2B5EF4-FFF2-40B4-BE49-F238E27FC236}">
                <a16:creationId xmlns:a16="http://schemas.microsoft.com/office/drawing/2014/main" id="{231A4E23-E8FF-2DC8-D259-054D06687CA8}"/>
              </a:ext>
            </a:extLst>
          </p:cNvPr>
          <p:cNvSpPr/>
          <p:nvPr/>
        </p:nvSpPr>
        <p:spPr>
          <a:xfrm>
            <a:off x="741646" y="2106741"/>
            <a:ext cx="2274510" cy="224979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276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20;p119">
            <a:extLst>
              <a:ext uri="{FF2B5EF4-FFF2-40B4-BE49-F238E27FC236}">
                <a16:creationId xmlns:a16="http://schemas.microsoft.com/office/drawing/2014/main" id="{14777F53-35EF-E699-6048-A9052254175D}"/>
              </a:ext>
            </a:extLst>
          </p:cNvPr>
          <p:cNvSpPr txBox="1"/>
          <p:nvPr/>
        </p:nvSpPr>
        <p:spPr>
          <a:xfrm>
            <a:off x="6291402" y="3152586"/>
            <a:ext cx="2008954" cy="1398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b-NO" sz="1500" b="1" dirty="0">
                <a:latin typeface="Nunito Sans"/>
                <a:ea typeface="Nunito Sans"/>
                <a:cs typeface="Nunito Sans"/>
                <a:sym typeface="Nunito Sans"/>
              </a:rPr>
              <a:t>SOME</a:t>
            </a:r>
            <a:endParaRPr sz="1500"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600"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2023 – 6 800 </a:t>
            </a:r>
            <a:r>
              <a:rPr lang="en" sz="1200" dirty="0">
                <a:solidFill>
                  <a:srgbClr val="00B050"/>
                </a:solidFill>
                <a:latin typeface="Nunito Sans"/>
                <a:ea typeface="Nunito Sans"/>
                <a:cs typeface="Nunito Sans"/>
                <a:sym typeface="Nunito Sans"/>
              </a:rPr>
              <a:t>(18%)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b-NO" sz="1200" dirty="0">
                <a:latin typeface="Nunito Sans"/>
                <a:ea typeface="Nunito Sans"/>
                <a:cs typeface="Nunito Sans"/>
                <a:sym typeface="Nunito Sans"/>
              </a:rPr>
              <a:t>2022 – 4 300 </a:t>
            </a:r>
            <a:r>
              <a:rPr lang="nb-NO" sz="1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(10%)</a:t>
            </a:r>
            <a:endParaRPr sz="1200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" name="Google Shape;1021;p119">
            <a:extLst>
              <a:ext uri="{FF2B5EF4-FFF2-40B4-BE49-F238E27FC236}">
                <a16:creationId xmlns:a16="http://schemas.microsoft.com/office/drawing/2014/main" id="{56785967-0741-7FA8-43C9-0237DE03D333}"/>
              </a:ext>
            </a:extLst>
          </p:cNvPr>
          <p:cNvSpPr txBox="1"/>
          <p:nvPr/>
        </p:nvSpPr>
        <p:spPr>
          <a:xfrm>
            <a:off x="826297" y="3152586"/>
            <a:ext cx="2105198" cy="119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b-NO" sz="1500" b="1" dirty="0">
                <a:latin typeface="Nunito Sans"/>
                <a:ea typeface="Nunito Sans"/>
                <a:cs typeface="Nunito Sans"/>
                <a:sym typeface="Nunito Sans"/>
              </a:rPr>
              <a:t>Roros.no</a:t>
            </a:r>
            <a:endParaRPr sz="1500"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lang="nb-NO" sz="600"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2023</a:t>
            </a:r>
            <a:r>
              <a:rPr lang="en" sz="1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 – 87 640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dirty="0">
                <a:latin typeface="Nunito Sans"/>
                <a:ea typeface="Nunito Sans"/>
                <a:cs typeface="Nunito Sans"/>
                <a:sym typeface="Nunito Sans"/>
              </a:rPr>
              <a:t>2022 – </a:t>
            </a:r>
            <a:r>
              <a:rPr lang="en" sz="1200" dirty="0">
                <a:solidFill>
                  <a:srgbClr val="00B050"/>
                </a:solidFill>
                <a:latin typeface="Nunito Sans"/>
                <a:ea typeface="Nunito Sans"/>
                <a:cs typeface="Nunito Sans"/>
                <a:sym typeface="Nunito Sans"/>
              </a:rPr>
              <a:t>98 370</a:t>
            </a:r>
            <a:endParaRPr sz="1200" dirty="0">
              <a:solidFill>
                <a:srgbClr val="00B05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" name="Google Shape;1022;p119">
            <a:extLst>
              <a:ext uri="{FF2B5EF4-FFF2-40B4-BE49-F238E27FC236}">
                <a16:creationId xmlns:a16="http://schemas.microsoft.com/office/drawing/2014/main" id="{80F3A772-F0E3-0821-CF8D-D848BB13D46C}"/>
              </a:ext>
            </a:extLst>
          </p:cNvPr>
          <p:cNvSpPr txBox="1"/>
          <p:nvPr/>
        </p:nvSpPr>
        <p:spPr>
          <a:xfrm>
            <a:off x="3593708" y="3152586"/>
            <a:ext cx="2008954" cy="1398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b-NO" sz="1500" b="1" dirty="0">
                <a:latin typeface="Nunito Sans"/>
                <a:ea typeface="Nunito Sans"/>
                <a:cs typeface="Nunito Sans"/>
                <a:sym typeface="Nunito Sans"/>
              </a:rPr>
              <a:t>Fra Google</a:t>
            </a:r>
            <a:endParaRPr sz="1500"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lang="en" sz="600"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2023 – 20 000 </a:t>
            </a:r>
            <a:r>
              <a:rPr lang="en" sz="12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(55%)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dirty="0">
                <a:latin typeface="Nunito Sans"/>
                <a:ea typeface="Nunito Sans"/>
                <a:cs typeface="Nunito Sans"/>
                <a:sym typeface="Nunito Sans"/>
              </a:rPr>
              <a:t>2022 – 25 000 </a:t>
            </a:r>
            <a:r>
              <a:rPr lang="en" sz="1200" dirty="0">
                <a:solidFill>
                  <a:srgbClr val="00B050"/>
                </a:solidFill>
                <a:latin typeface="Nunito Sans"/>
                <a:ea typeface="Nunito Sans"/>
                <a:cs typeface="Nunito Sans"/>
                <a:sym typeface="Nunito Sans"/>
              </a:rPr>
              <a:t>(61%)</a:t>
            </a:r>
            <a:endParaRPr sz="1200" dirty="0">
              <a:solidFill>
                <a:srgbClr val="00B05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2D2C037E-30D2-A1F4-BDC4-2CAE60EAD712}"/>
              </a:ext>
            </a:extLst>
          </p:cNvPr>
          <p:cNvSpPr txBox="1"/>
          <p:nvPr/>
        </p:nvSpPr>
        <p:spPr>
          <a:xfrm>
            <a:off x="1347221" y="2403788"/>
            <a:ext cx="1113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latin typeface="Nunito Sans" pitchFamily="2" charset="0"/>
              </a:rPr>
              <a:t>BESØK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D420127F-D017-D864-A44C-DB892539C153}"/>
              </a:ext>
            </a:extLst>
          </p:cNvPr>
          <p:cNvSpPr txBox="1"/>
          <p:nvPr/>
        </p:nvSpPr>
        <p:spPr>
          <a:xfrm>
            <a:off x="4074317" y="2398243"/>
            <a:ext cx="1113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latin typeface="Nunito Sans" pitchFamily="2" charset="0"/>
              </a:rPr>
              <a:t>BESØK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8B64FD53-F9CA-CF10-DD03-B918CD5F9B4C}"/>
              </a:ext>
            </a:extLst>
          </p:cNvPr>
          <p:cNvSpPr txBox="1"/>
          <p:nvPr/>
        </p:nvSpPr>
        <p:spPr>
          <a:xfrm>
            <a:off x="6763682" y="2413184"/>
            <a:ext cx="1113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latin typeface="Nunito Sans" pitchFamily="2" charset="0"/>
              </a:rPr>
              <a:t>BESØK</a:t>
            </a:r>
          </a:p>
        </p:txBody>
      </p:sp>
      <p:sp>
        <p:nvSpPr>
          <p:cNvPr id="10" name="Google Shape;995;p118">
            <a:extLst>
              <a:ext uri="{FF2B5EF4-FFF2-40B4-BE49-F238E27FC236}">
                <a16:creationId xmlns:a16="http://schemas.microsoft.com/office/drawing/2014/main" id="{38ECFE30-8BB1-8ADF-8BA7-6CBD0667BC53}"/>
              </a:ext>
            </a:extLst>
          </p:cNvPr>
          <p:cNvSpPr txBox="1"/>
          <p:nvPr/>
        </p:nvSpPr>
        <p:spPr>
          <a:xfrm>
            <a:off x="636328" y="1293731"/>
            <a:ext cx="4966334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2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Trafikk til roros.no</a:t>
            </a:r>
          </a:p>
        </p:txBody>
      </p:sp>
    </p:spTree>
    <p:extLst>
      <p:ext uri="{BB962C8B-B14F-4D97-AF65-F5344CB8AC3E}">
        <p14:creationId xmlns:p14="http://schemas.microsoft.com/office/powerpoint/2010/main" val="4127179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18"/>
          <p:cNvSpPr txBox="1"/>
          <p:nvPr/>
        </p:nvSpPr>
        <p:spPr>
          <a:xfrm>
            <a:off x="551964" y="950756"/>
            <a:ext cx="4966334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Nunito Sans"/>
                <a:sym typeface="Nunito Sans"/>
              </a:rPr>
              <a:t>Vekst </a:t>
            </a:r>
            <a:r>
              <a:rPr lang="nb-NO" sz="22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Nunito Sans"/>
                <a:sym typeface="Nunito Sans"/>
              </a:rPr>
              <a:t>i organisk synlighet Q1-Q2</a:t>
            </a:r>
          </a:p>
        </p:txBody>
      </p:sp>
      <p:sp>
        <p:nvSpPr>
          <p:cNvPr id="997" name="Google Shape;997;p118"/>
          <p:cNvSpPr/>
          <p:nvPr/>
        </p:nvSpPr>
        <p:spPr>
          <a:xfrm>
            <a:off x="613099" y="393405"/>
            <a:ext cx="2236427" cy="34974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latin typeface="Nunito Sans"/>
                <a:ea typeface="Nunito Sans"/>
                <a:cs typeface="Nunito Sans"/>
                <a:sym typeface="Nunito Sans"/>
              </a:rPr>
              <a:t>Synlighet </a:t>
            </a:r>
            <a:r>
              <a:rPr lang="nb-NO" sz="1000" b="1" dirty="0">
                <a:latin typeface="Nunito Sans"/>
                <a:ea typeface="Nunito Sans"/>
                <a:cs typeface="Nunito Sans"/>
                <a:sym typeface="Nunito Sans"/>
              </a:rPr>
              <a:t>i</a:t>
            </a:r>
            <a:r>
              <a:rPr lang="en" sz="1000" b="1" dirty="0">
                <a:latin typeface="Nunito Sans"/>
                <a:ea typeface="Nunito Sans"/>
                <a:cs typeface="Nunito Sans"/>
                <a:sym typeface="Nunito Sans"/>
              </a:rPr>
              <a:t> Google oppsummert</a:t>
            </a:r>
            <a:endParaRPr sz="1000" b="1" dirty="0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98" name="Google Shape;998;p118"/>
          <p:cNvSpPr/>
          <p:nvPr/>
        </p:nvSpPr>
        <p:spPr>
          <a:xfrm>
            <a:off x="2655313" y="1809025"/>
            <a:ext cx="1737000" cy="1599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276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118"/>
          <p:cNvSpPr/>
          <p:nvPr/>
        </p:nvSpPr>
        <p:spPr>
          <a:xfrm>
            <a:off x="4692863" y="1809025"/>
            <a:ext cx="1737000" cy="1599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2760000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118"/>
          <p:cNvSpPr/>
          <p:nvPr/>
        </p:nvSpPr>
        <p:spPr>
          <a:xfrm>
            <a:off x="6730400" y="1809025"/>
            <a:ext cx="1737000" cy="1599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276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18"/>
          <p:cNvSpPr/>
          <p:nvPr/>
        </p:nvSpPr>
        <p:spPr>
          <a:xfrm>
            <a:off x="579525" y="1809025"/>
            <a:ext cx="1737000" cy="1599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276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118"/>
          <p:cNvSpPr txBox="1"/>
          <p:nvPr/>
        </p:nvSpPr>
        <p:spPr>
          <a:xfrm>
            <a:off x="4817769" y="2552481"/>
            <a:ext cx="15342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b-NO" sz="1500" b="1" dirty="0">
                <a:latin typeface="Nunito Sans"/>
                <a:ea typeface="Nunito Sans"/>
                <a:cs typeface="Nunito Sans"/>
                <a:sym typeface="Nunito Sans"/>
              </a:rPr>
              <a:t>Januar</a:t>
            </a:r>
            <a:endParaRPr sz="1500"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600"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 dirty="0">
                <a:latin typeface="Nunito Sans"/>
                <a:ea typeface="Nunito Sans"/>
                <a:cs typeface="Nunito Sans"/>
                <a:sym typeface="Nunito Sans"/>
              </a:rPr>
              <a:t>4,26%</a:t>
            </a:r>
            <a:endParaRPr sz="1200" dirty="0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03" name="Google Shape;1003;p118"/>
          <p:cNvSpPr txBox="1"/>
          <p:nvPr/>
        </p:nvSpPr>
        <p:spPr>
          <a:xfrm>
            <a:off x="644171" y="2552481"/>
            <a:ext cx="1607700" cy="8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b-NO" sz="1500" b="1" dirty="0">
                <a:latin typeface="Nunito Sans"/>
                <a:ea typeface="Nunito Sans"/>
                <a:cs typeface="Nunito Sans"/>
                <a:sym typeface="Nunito Sans"/>
              </a:rPr>
              <a:t>roros.no</a:t>
            </a:r>
            <a:endParaRPr sz="1500"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600"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dirty="0">
                <a:latin typeface="Nunito Sans"/>
                <a:ea typeface="Nunito Sans"/>
                <a:cs typeface="Nunito Sans"/>
                <a:sym typeface="Nunito Sans"/>
              </a:rPr>
              <a:t>Organisk trafikk</a:t>
            </a:r>
            <a:endParaRPr sz="1200" dirty="0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04" name="Google Shape;1004;p118"/>
          <p:cNvSpPr txBox="1"/>
          <p:nvPr/>
        </p:nvSpPr>
        <p:spPr>
          <a:xfrm>
            <a:off x="2757591" y="2552481"/>
            <a:ext cx="15342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b-NO" sz="1500" b="1" dirty="0">
                <a:latin typeface="Nunito Sans"/>
                <a:ea typeface="Nunito Sans"/>
                <a:cs typeface="Nunito Sans"/>
                <a:sym typeface="Nunito Sans"/>
              </a:rPr>
              <a:t>roros.no</a:t>
            </a:r>
            <a:endParaRPr sz="1500"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600"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 dirty="0">
                <a:solidFill>
                  <a:srgbClr val="00B050"/>
                </a:solidFill>
                <a:latin typeface="Nunito Sans"/>
                <a:ea typeface="Nunito Sans"/>
                <a:cs typeface="Nunito Sans"/>
                <a:sym typeface="Nunito Sans"/>
              </a:rPr>
              <a:t>+3,93%</a:t>
            </a:r>
            <a:endParaRPr sz="1200" b="1" dirty="0">
              <a:solidFill>
                <a:srgbClr val="00B05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006" name="Google Shape;1006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6149" y="1963624"/>
            <a:ext cx="558631" cy="55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0956" y="1960278"/>
            <a:ext cx="565322" cy="565333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118"/>
          <p:cNvSpPr txBox="1"/>
          <p:nvPr/>
        </p:nvSpPr>
        <p:spPr>
          <a:xfrm>
            <a:off x="6810869" y="2552481"/>
            <a:ext cx="15342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b-NO" sz="1500" b="1" dirty="0">
                <a:latin typeface="Nunito Sans"/>
                <a:ea typeface="Nunito Sans"/>
                <a:cs typeface="Nunito Sans"/>
                <a:sym typeface="Nunito Sans"/>
              </a:rPr>
              <a:t>Juni</a:t>
            </a:r>
            <a:endParaRPr sz="1500"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600"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 dirty="0">
                <a:latin typeface="Nunito Sans"/>
                <a:ea typeface="Nunito Sans"/>
                <a:cs typeface="Nunito Sans"/>
                <a:sym typeface="Nunito Sans"/>
              </a:rPr>
              <a:t>8,19%</a:t>
            </a:r>
            <a:endParaRPr sz="1200" dirty="0"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009" name="Google Shape;1009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9967" y="1963624"/>
            <a:ext cx="558631" cy="55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 descr="Et bilde som inneholder Grafikk, sirkel, Fargerikt, grafisk design&#10;&#10;Automatisk generert beskrivelse">
            <a:extLst>
              <a:ext uri="{FF2B5EF4-FFF2-40B4-BE49-F238E27FC236}">
                <a16:creationId xmlns:a16="http://schemas.microsoft.com/office/drawing/2014/main" id="{74C98D72-C3D1-F766-3871-4AA05DCF5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42237" y="2029398"/>
            <a:ext cx="397869" cy="405826"/>
          </a:xfrm>
          <a:prstGeom prst="rect">
            <a:avLst/>
          </a:prstGeom>
        </p:spPr>
      </p:pic>
      <p:pic>
        <p:nvPicPr>
          <p:cNvPr id="5" name="Bilde 4" descr="Et bilde som inneholder grønn&#10;&#10;Automatisk generert beskrivelse">
            <a:extLst>
              <a:ext uri="{FF2B5EF4-FFF2-40B4-BE49-F238E27FC236}">
                <a16:creationId xmlns:a16="http://schemas.microsoft.com/office/drawing/2014/main" id="{9E2F7C83-6ADD-D5C0-4EA0-2AEEAB685A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0800000" flipH="1" flipV="1">
            <a:off x="7848598" y="2897918"/>
            <a:ext cx="94444" cy="20467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14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63;p14">
            <a:extLst>
              <a:ext uri="{FF2B5EF4-FFF2-40B4-BE49-F238E27FC236}">
                <a16:creationId xmlns:a16="http://schemas.microsoft.com/office/drawing/2014/main" id="{C4CD1F48-4DC9-FF09-4B49-44F85CF42A1D}"/>
              </a:ext>
            </a:extLst>
          </p:cNvPr>
          <p:cNvSpPr txBox="1"/>
          <p:nvPr/>
        </p:nvSpPr>
        <p:spPr>
          <a:xfrm>
            <a:off x="-1" y="0"/>
            <a:ext cx="7453423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Markedsandel</a:t>
            </a: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nb-NO" sz="3600" b="1" dirty="0">
                <a:solidFill>
                  <a:schemeClr val="bg2">
                    <a:lumMod val="7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i</a:t>
            </a: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 Google Q1-Q2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1C9BA4C-63B9-67F6-323A-AF3DC025A5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30" t="25591" r="3953" b="12445"/>
          <a:stretch/>
        </p:blipFill>
        <p:spPr>
          <a:xfrm>
            <a:off x="329606" y="1137684"/>
            <a:ext cx="8489052" cy="3732028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5B2496A1-30D5-B7E7-2906-9CA1C3BB1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99" r="4069" b="7865"/>
          <a:stretch/>
        </p:blipFill>
        <p:spPr>
          <a:xfrm>
            <a:off x="2465765" y="1212134"/>
            <a:ext cx="4212469" cy="1807532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80187D6-E440-E8FD-BD40-7D863AE3EF27}"/>
              </a:ext>
            </a:extLst>
          </p:cNvPr>
          <p:cNvSpPr txBox="1"/>
          <p:nvPr/>
        </p:nvSpPr>
        <p:spPr>
          <a:xfrm>
            <a:off x="2317087" y="3221671"/>
            <a:ext cx="1616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>
                <a:solidFill>
                  <a:srgbClr val="00B05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+3.93%</a:t>
            </a:r>
          </a:p>
        </p:txBody>
      </p:sp>
    </p:spTree>
    <p:extLst>
      <p:ext uri="{BB962C8B-B14F-4D97-AF65-F5344CB8AC3E}">
        <p14:creationId xmlns:p14="http://schemas.microsoft.com/office/powerpoint/2010/main" val="1429033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AAC54FD-ABB9-E872-9353-1BDCCB10B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97295"/>
            <a:ext cx="5578737" cy="3416400"/>
          </a:xfrm>
        </p:spPr>
        <p:txBody>
          <a:bodyPr/>
          <a:lstStyle/>
          <a:p>
            <a:pPr marL="114300" indent="0">
              <a:buNone/>
            </a:pPr>
            <a:endParaRPr lang="nb-NO" sz="1600" dirty="0"/>
          </a:p>
          <a:p>
            <a:r>
              <a:rPr lang="nb-NO" sz="1600" dirty="0"/>
              <a:t>Vi har nesten</a:t>
            </a:r>
            <a:r>
              <a:rPr lang="nb-NO" sz="1600" b="1" dirty="0"/>
              <a:t> doblet </a:t>
            </a:r>
            <a:r>
              <a:rPr lang="nb-NO" sz="1600" dirty="0"/>
              <a:t>organisk synlighet fra 1.1. 2023. </a:t>
            </a:r>
            <a:r>
              <a:rPr lang="nb-NO" sz="2000" b="1" dirty="0">
                <a:solidFill>
                  <a:srgbClr val="00B050"/>
                </a:solidFill>
              </a:rPr>
              <a:t>(+3,93%).</a:t>
            </a:r>
          </a:p>
          <a:p>
            <a:endParaRPr lang="nb-NO" sz="1600" dirty="0"/>
          </a:p>
          <a:p>
            <a:r>
              <a:rPr lang="nb-NO" sz="1600" dirty="0"/>
              <a:t>Vi relanserte «Overnatting» i april, og har nå tatt </a:t>
            </a:r>
            <a:r>
              <a:rPr lang="nb-NO" sz="1600" b="1" dirty="0"/>
              <a:t>1. plass </a:t>
            </a:r>
            <a:r>
              <a:rPr lang="nb-NO" sz="1600" dirty="0"/>
              <a:t>i Google for «Overnatting Østerdalen» og «Overnatting Røros».</a:t>
            </a:r>
          </a:p>
          <a:p>
            <a:endParaRPr lang="nb-NO" sz="1600" dirty="0"/>
          </a:p>
          <a:p>
            <a:r>
              <a:rPr lang="nb-NO" sz="1600" dirty="0"/>
              <a:t>I tillegg har vi skapt </a:t>
            </a:r>
            <a:r>
              <a:rPr lang="nb-NO" sz="1600" b="1" dirty="0"/>
              <a:t>ny synlighet </a:t>
            </a:r>
            <a:r>
              <a:rPr lang="nb-NO" sz="1600" dirty="0"/>
              <a:t>på flere områder og tema.</a:t>
            </a:r>
          </a:p>
          <a:p>
            <a:endParaRPr lang="nb-NO" sz="1600" dirty="0"/>
          </a:p>
          <a:p>
            <a:r>
              <a:rPr lang="nb-NO" sz="1600" dirty="0"/>
              <a:t>Klikk og visninger på nettsiden opp henholdsvis </a:t>
            </a:r>
            <a:r>
              <a:rPr lang="nb-NO" sz="2000" b="1" dirty="0">
                <a:solidFill>
                  <a:srgbClr val="00B050"/>
                </a:solidFill>
              </a:rPr>
              <a:t>37% </a:t>
            </a:r>
            <a:r>
              <a:rPr lang="nb-NO" sz="1600" dirty="0"/>
              <a:t>og </a:t>
            </a:r>
            <a:r>
              <a:rPr lang="nb-NO" sz="2000" b="1" dirty="0">
                <a:solidFill>
                  <a:srgbClr val="00B050"/>
                </a:solidFill>
              </a:rPr>
              <a:t>41% </a:t>
            </a:r>
            <a:r>
              <a:rPr lang="nb-NO" sz="1600" dirty="0"/>
              <a:t>i mai 2023.</a:t>
            </a:r>
          </a:p>
        </p:txBody>
      </p:sp>
      <p:sp>
        <p:nvSpPr>
          <p:cNvPr id="4" name="Google Shape;63;p14">
            <a:extLst>
              <a:ext uri="{FF2B5EF4-FFF2-40B4-BE49-F238E27FC236}">
                <a16:creationId xmlns:a16="http://schemas.microsoft.com/office/drawing/2014/main" id="{20C562F3-5D81-5EF1-628C-110E9FFEEC4B}"/>
              </a:ext>
            </a:extLst>
          </p:cNvPr>
          <p:cNvSpPr txBox="1"/>
          <p:nvPr/>
        </p:nvSpPr>
        <p:spPr>
          <a:xfrm>
            <a:off x="0" y="0"/>
            <a:ext cx="6549656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Status roros.no Q1-Q2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cxnSp>
        <p:nvCxnSpPr>
          <p:cNvPr id="5" name="Google Shape;64;p14">
            <a:extLst>
              <a:ext uri="{FF2B5EF4-FFF2-40B4-BE49-F238E27FC236}">
                <a16:creationId xmlns:a16="http://schemas.microsoft.com/office/drawing/2014/main" id="{01E71E8A-2800-67F8-1DD5-DFD961C69991}"/>
              </a:ext>
            </a:extLst>
          </p:cNvPr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Bilde 5" descr="Et bilde som inneholder tekst, skjermbilde, Nettsted, Nettside&#10;&#10;Automatisk generert beskrivelse">
            <a:extLst>
              <a:ext uri="{FF2B5EF4-FFF2-40B4-BE49-F238E27FC236}">
                <a16:creationId xmlns:a16="http://schemas.microsoft.com/office/drawing/2014/main" id="{C5865B18-1E43-5F6B-9D02-56A084E6B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414" y="143904"/>
            <a:ext cx="2300065" cy="485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31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0" y="0"/>
            <a:ext cx="7091916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Vekst for Roros.no 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cxnSp>
        <p:nvCxnSpPr>
          <p:cNvPr id="64" name="Google Shape;64;p14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482;p149">
            <a:extLst>
              <a:ext uri="{FF2B5EF4-FFF2-40B4-BE49-F238E27FC236}">
                <a16:creationId xmlns:a16="http://schemas.microsoft.com/office/drawing/2014/main" id="{67D741B4-B864-9156-51EF-F5B290AE33B7}"/>
              </a:ext>
            </a:extLst>
          </p:cNvPr>
          <p:cNvSpPr txBox="1"/>
          <p:nvPr/>
        </p:nvSpPr>
        <p:spPr>
          <a:xfrm>
            <a:off x="637025" y="1290998"/>
            <a:ext cx="4198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Nunito Sans"/>
                <a:sym typeface="Nunito Sans"/>
              </a:rPr>
              <a:t>Utviklingen</a:t>
            </a:r>
            <a:r>
              <a:rPr lang="en" sz="2200" b="1" dirty="0">
                <a:solidFill>
                  <a:schemeClr val="bg2">
                    <a:lumMod val="75000"/>
                  </a:schemeClr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nb-NO" sz="2200" b="1" dirty="0">
                <a:solidFill>
                  <a:schemeClr val="bg2">
                    <a:lumMod val="75000"/>
                  </a:schemeClr>
                </a:solidFill>
                <a:latin typeface="Nunito Sans"/>
                <a:ea typeface="Nunito Sans"/>
                <a:cs typeface="Nunito Sans"/>
                <a:sym typeface="Nunito Sans"/>
              </a:rPr>
              <a:t>i 2023 </a:t>
            </a:r>
            <a:r>
              <a:rPr lang="en" sz="2200" b="1" dirty="0">
                <a:solidFill>
                  <a:schemeClr val="bg2">
                    <a:lumMod val="75000"/>
                  </a:schemeClr>
                </a:solidFill>
                <a:latin typeface="Nunito Sans"/>
                <a:ea typeface="Nunito Sans"/>
                <a:cs typeface="Nunito Sans"/>
                <a:sym typeface="Nunito Sans"/>
              </a:rPr>
              <a:t>forklart</a:t>
            </a:r>
            <a:endParaRPr sz="2200" b="1" dirty="0">
              <a:solidFill>
                <a:schemeClr val="bg2">
                  <a:lumMod val="75000"/>
                </a:schemeClr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" name="Google Shape;1483;p149">
            <a:extLst>
              <a:ext uri="{FF2B5EF4-FFF2-40B4-BE49-F238E27FC236}">
                <a16:creationId xmlns:a16="http://schemas.microsoft.com/office/drawing/2014/main" id="{5458D967-FCA9-AE11-F595-EE19A6012421}"/>
              </a:ext>
            </a:extLst>
          </p:cNvPr>
          <p:cNvSpPr/>
          <p:nvPr/>
        </p:nvSpPr>
        <p:spPr>
          <a:xfrm>
            <a:off x="1183047" y="2146692"/>
            <a:ext cx="3257400" cy="5211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Styrker</a:t>
            </a:r>
            <a:endParaRPr sz="1300" b="1" dirty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" name="Google Shape;1484;p149">
            <a:extLst>
              <a:ext uri="{FF2B5EF4-FFF2-40B4-BE49-F238E27FC236}">
                <a16:creationId xmlns:a16="http://schemas.microsoft.com/office/drawing/2014/main" id="{2AC42E08-36B7-C785-CD0D-C7332D572337}"/>
              </a:ext>
            </a:extLst>
          </p:cNvPr>
          <p:cNvSpPr/>
          <p:nvPr/>
        </p:nvSpPr>
        <p:spPr>
          <a:xfrm>
            <a:off x="1183047" y="2656317"/>
            <a:ext cx="3257400" cy="2021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342900" marR="151956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</a:pPr>
            <a:r>
              <a:rPr lang="en" sz="11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Vi har bygget opp igjen en stor andel trafikk, etter en del tapt synlighet etter relansering av nye sider</a:t>
            </a:r>
            <a:endParaRPr sz="11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3429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342900" marR="151956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</a:pPr>
            <a:r>
              <a:rPr lang="nb-NO" sz="11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Vi har bygget nye sider og innhold tilknyttet søk for </a:t>
            </a:r>
            <a:r>
              <a:rPr lang="nb-NO" sz="11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overnatting </a:t>
            </a:r>
            <a:r>
              <a:rPr lang="nb-NO" sz="11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og</a:t>
            </a:r>
            <a:r>
              <a:rPr lang="nb-NO" sz="11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spise og drikke + </a:t>
            </a:r>
            <a:r>
              <a:rPr lang="nb-NO" sz="11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gjenopprettet</a:t>
            </a:r>
            <a:r>
              <a:rPr lang="nb-NO" sz="11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tidligere innhold</a:t>
            </a:r>
          </a:p>
          <a:p>
            <a:pPr marL="342900" marR="151956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</a:pPr>
            <a:endParaRPr sz="11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342900" marR="151956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</a:pPr>
            <a:r>
              <a:rPr lang="en" sz="11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Dette har ført til at vi har tatt tilbake mange ubetalte posisjoner </a:t>
            </a:r>
            <a:r>
              <a:rPr lang="nb-NO" sz="11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 Google</a:t>
            </a:r>
            <a:endParaRPr sz="1100" dirty="0"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6" name="Google Shape;1485;p149">
            <a:extLst>
              <a:ext uri="{FF2B5EF4-FFF2-40B4-BE49-F238E27FC236}">
                <a16:creationId xmlns:a16="http://schemas.microsoft.com/office/drawing/2014/main" id="{C9F3D663-419A-1CAA-2AE5-4E470CB4874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3066" y="1967895"/>
            <a:ext cx="223871" cy="3361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86;p149">
            <a:extLst>
              <a:ext uri="{FF2B5EF4-FFF2-40B4-BE49-F238E27FC236}">
                <a16:creationId xmlns:a16="http://schemas.microsoft.com/office/drawing/2014/main" id="{6F3595B9-B588-D00E-8D89-93E2085A81E7}"/>
              </a:ext>
            </a:extLst>
          </p:cNvPr>
          <p:cNvSpPr/>
          <p:nvPr/>
        </p:nvSpPr>
        <p:spPr>
          <a:xfrm>
            <a:off x="4813846" y="2146692"/>
            <a:ext cx="3257400" cy="521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68575" rIns="68575" bIns="68575" anchor="ctr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Vekstmuligheter</a:t>
            </a:r>
            <a:endParaRPr sz="1300" b="1" dirty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" name="Google Shape;1487;p149">
            <a:extLst>
              <a:ext uri="{FF2B5EF4-FFF2-40B4-BE49-F238E27FC236}">
                <a16:creationId xmlns:a16="http://schemas.microsoft.com/office/drawing/2014/main" id="{31E8EAD7-0759-A247-4104-963CD58C0CD3}"/>
              </a:ext>
            </a:extLst>
          </p:cNvPr>
          <p:cNvSpPr/>
          <p:nvPr/>
        </p:nvSpPr>
        <p:spPr>
          <a:xfrm>
            <a:off x="4813847" y="2656317"/>
            <a:ext cx="3257400" cy="2021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270350" bIns="68575" anchor="t" anchorCtr="0">
            <a:noAutofit/>
          </a:bodyPr>
          <a:lstStyle/>
          <a:p>
            <a:pPr marL="0" marR="60858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342900" marR="60858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</a:pPr>
            <a:r>
              <a:rPr lang="nb-NO" sz="11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Ved å fortsette å bygge innhold på denne måten vil vi kunne fortsette å ta posisjoner i markedet</a:t>
            </a:r>
            <a:endParaRPr sz="11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342900" marR="60858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342900" marR="60858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</a:pPr>
            <a:r>
              <a:rPr lang="nb-NO" sz="11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En </a:t>
            </a:r>
            <a:r>
              <a:rPr lang="nb-NO" sz="11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«grunnmur» </a:t>
            </a:r>
            <a:r>
              <a:rPr lang="nb-NO" sz="11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med sider og kategorier som «overnatting», «spise og drikke», shopping, «hva skjer» og «se og gjøre» utgjør over </a:t>
            </a:r>
            <a:r>
              <a:rPr lang="nb-NO" sz="11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70% </a:t>
            </a:r>
            <a:r>
              <a:rPr lang="nb-NO" sz="11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av organisk trafikk</a:t>
            </a:r>
            <a:endParaRPr sz="800" dirty="0"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246106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-1" y="0"/>
            <a:ext cx="5124893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Høydepunkter Q1-Q2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cxnSp>
        <p:nvCxnSpPr>
          <p:cNvPr id="64" name="Google Shape;64;p14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14"/>
          <p:cNvSpPr txBox="1"/>
          <p:nvPr/>
        </p:nvSpPr>
        <p:spPr>
          <a:xfrm>
            <a:off x="786000" y="1076750"/>
            <a:ext cx="7572000" cy="3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 har oppnådd </a:t>
            </a:r>
            <a:r>
              <a:rPr lang="nb-NO" sz="1800" b="1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økt synlighet </a:t>
            </a:r>
            <a:r>
              <a:rPr lang="nb-NO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april og mai, med relansering av </a:t>
            </a:r>
            <a:r>
              <a:rPr lang="nb-NO" sz="18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«Overnatting» </a:t>
            </a:r>
            <a:r>
              <a:rPr lang="nb-NO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og </a:t>
            </a:r>
            <a:r>
              <a:rPr lang="nb-NO" sz="18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«Spise og drikke»</a:t>
            </a:r>
            <a:r>
              <a:rPr lang="nb-NO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</a:t>
            </a:r>
            <a:r>
              <a:rPr lang="nb-NO" sz="18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nb-NO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 innhold tilknyttet søkeord rundt dette.</a:t>
            </a:r>
          </a:p>
          <a:p>
            <a:pPr marL="1905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</a:pPr>
            <a:endParaRPr lang="nb-NO" sz="1800" dirty="0">
              <a:solidFill>
                <a:schemeClr val="bg2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 har rettet opp mye av </a:t>
            </a:r>
            <a:r>
              <a:rPr lang="nb-NO" sz="18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metadata</a:t>
            </a:r>
            <a:r>
              <a:rPr lang="nb-NO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nb-NO" sz="18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titler</a:t>
            </a:r>
            <a:r>
              <a:rPr lang="nb-NO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og </a:t>
            </a:r>
            <a:r>
              <a:rPr lang="nb-NO" sz="18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redirects</a:t>
            </a:r>
            <a:r>
              <a:rPr lang="nb-NO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(omdirigeringer) på nettsidene. Dette har gitt </a:t>
            </a:r>
            <a:r>
              <a:rPr lang="nb-NO" sz="1800" b="1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tilbake</a:t>
            </a:r>
            <a:r>
              <a:rPr lang="nb-NO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mye trafikk også på andre områder.</a:t>
            </a: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endParaRPr lang="nb-NO" sz="1800" dirty="0">
              <a:solidFill>
                <a:schemeClr val="bg2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18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Økt</a:t>
            </a:r>
            <a:r>
              <a:rPr lang="nb-NO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aktivitet i sosiale kanaler. Dette har også bidratt til flere besøk på nettsidene fra Facebook og Instagram,  samt </a:t>
            </a:r>
            <a:r>
              <a:rPr lang="nb-NO" sz="1800" b="1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økning</a:t>
            </a:r>
            <a:r>
              <a:rPr lang="nb-NO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 antall følgere.</a:t>
            </a:r>
            <a:endParaRPr lang="nb-NO" sz="2400" b="1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endParaRPr lang="nb-NO" sz="2400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017632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55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4" descr="Et bilde som inneholder tekst, Font, logo, sirkel&#10;&#10;Automatisk generert beskrivelse">
            <a:extLst>
              <a:ext uri="{FF2B5EF4-FFF2-40B4-BE49-F238E27FC236}">
                <a16:creationId xmlns:a16="http://schemas.microsoft.com/office/drawing/2014/main" id="{5CC38396-A005-1D66-85C6-8EF260ACF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534" y="2822037"/>
            <a:ext cx="1141250" cy="1141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E87A09-C546-DFEA-3238-7B332CE6B840}"/>
              </a:ext>
            </a:extLst>
          </p:cNvPr>
          <p:cNvSpPr txBox="1"/>
          <p:nvPr/>
        </p:nvSpPr>
        <p:spPr>
          <a:xfrm>
            <a:off x="2271408" y="1180213"/>
            <a:ext cx="4687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4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Nøkkeltall Q1 -Q2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B3FCFD-DCC0-715B-9AC1-E8916B11FBA0}"/>
              </a:ext>
            </a:extLst>
          </p:cNvPr>
          <p:cNvSpPr txBox="1"/>
          <p:nvPr/>
        </p:nvSpPr>
        <p:spPr>
          <a:xfrm>
            <a:off x="2551814" y="1915604"/>
            <a:ext cx="4126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sz="2800" dirty="0">
                <a:hlinkClick r:id="rId3"/>
              </a:rPr>
              <a:t>www.</a:t>
            </a:r>
            <a:r>
              <a:rPr lang="en-NO" sz="28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roros</a:t>
            </a:r>
            <a:r>
              <a:rPr lang="en-NO" sz="2800" dirty="0">
                <a:hlinkClick r:id="rId3"/>
              </a:rPr>
              <a:t>.no</a:t>
            </a:r>
            <a:r>
              <a:rPr lang="en-NO" sz="2800" dirty="0"/>
              <a:t> / SoMe</a:t>
            </a:r>
          </a:p>
          <a:p>
            <a:pPr algn="ctr"/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696086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-1" y="0"/>
            <a:ext cx="5092995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Høydepunkter Q1-Q2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cxnSp>
        <p:nvCxnSpPr>
          <p:cNvPr id="64" name="Google Shape;64;p14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14"/>
          <p:cNvSpPr txBox="1"/>
          <p:nvPr/>
        </p:nvSpPr>
        <p:spPr>
          <a:xfrm>
            <a:off x="786000" y="1076750"/>
            <a:ext cx="7572000" cy="3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en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Organisk synlighet på </a:t>
            </a:r>
            <a:r>
              <a:rPr lang="en" sz="18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8.19% </a:t>
            </a:r>
            <a:r>
              <a:rPr lang="en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som er en oppgang på </a:t>
            </a:r>
            <a:r>
              <a:rPr lang="en" sz="1800" b="1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3.93%</a:t>
            </a:r>
            <a:r>
              <a:rPr lang="en" sz="1800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r>
              <a:rPr lang="en" sz="1800" b="1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(Sammenligning av 300 relevante søkeord mot konkurrentene). </a:t>
            </a:r>
            <a:endParaRPr sz="1800" dirty="0">
              <a:solidFill>
                <a:schemeClr val="bg2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bg2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en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Etablert kategorier som </a:t>
            </a:r>
            <a:r>
              <a:rPr lang="en" sz="18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“Overnatting” </a:t>
            </a:r>
            <a:r>
              <a:rPr lang="en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og</a:t>
            </a:r>
            <a:r>
              <a:rPr lang="en" sz="18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“Spise og drikke”, </a:t>
            </a:r>
            <a:r>
              <a:rPr lang="en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 organisk synlighet for disse søkeordene “overnatting Alvdal”, “Overnatting Østerdalen” “Overnatting Røros” etc.</a:t>
            </a:r>
            <a:endParaRPr sz="1800" dirty="0">
              <a:solidFill>
                <a:schemeClr val="bg2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bg2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en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Fikk verdifulle lenker fra </a:t>
            </a:r>
            <a:r>
              <a:rPr lang="nb-NO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www.trondelag.com</a:t>
            </a:r>
            <a:r>
              <a:rPr lang="en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800" dirty="0">
              <a:solidFill>
                <a:schemeClr val="bg2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bg2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266700"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Meldt inn tekniske feil med nettadresser og omdirigeringer av disse. Fokus på å bedre den totale helsetilstanden på nettstedet. </a:t>
            </a:r>
          </a:p>
          <a:p>
            <a:pPr marL="1905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</a:pPr>
            <a:endParaRPr sz="1800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-1" y="0"/>
            <a:ext cx="6422065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Status - domene Q1-Q2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4" name="Google Shape;64;p14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14"/>
          <p:cNvSpPr txBox="1"/>
          <p:nvPr/>
        </p:nvSpPr>
        <p:spPr>
          <a:xfrm>
            <a:off x="786000" y="834382"/>
            <a:ext cx="7572000" cy="3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 dirty="0">
              <a:solidFill>
                <a:schemeClr val="bg2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en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Autoritetsscore ned -7 </a:t>
            </a:r>
            <a:r>
              <a:rPr lang="en" sz="18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(31 mot 38 </a:t>
            </a:r>
            <a:r>
              <a:rPr lang="nb-NO" sz="18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</a:t>
            </a:r>
            <a:r>
              <a:rPr lang="en" sz="18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desember)</a:t>
            </a: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en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Årsaken er tapte lenker og feil </a:t>
            </a:r>
            <a:r>
              <a:rPr lang="nb-NO" sz="18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redirects i november 2022</a:t>
            </a:r>
            <a:endParaRPr lang="en" sz="1800" dirty="0">
              <a:solidFill>
                <a:schemeClr val="bg2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endParaRPr sz="1800" b="1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B10F923-1133-49C0-EC24-DECA50857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35" t="36719" r="2558" b="37535"/>
          <a:stretch/>
        </p:blipFill>
        <p:spPr>
          <a:xfrm>
            <a:off x="1594422" y="3601364"/>
            <a:ext cx="7123814" cy="1254642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64746035-1B68-7568-9E2C-99099BC4DCCA}"/>
              </a:ext>
            </a:extLst>
          </p:cNvPr>
          <p:cNvSpPr/>
          <p:nvPr/>
        </p:nvSpPr>
        <p:spPr>
          <a:xfrm>
            <a:off x="1445549" y="3505007"/>
            <a:ext cx="7421561" cy="1447356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Google Shape;78;p16">
            <a:extLst>
              <a:ext uri="{FF2B5EF4-FFF2-40B4-BE49-F238E27FC236}">
                <a16:creationId xmlns:a16="http://schemas.microsoft.com/office/drawing/2014/main" id="{811B1590-3DA8-704D-95D5-7215DF397BEE}"/>
              </a:ext>
            </a:extLst>
          </p:cNvPr>
          <p:cNvSpPr txBox="1">
            <a:spLocks/>
          </p:cNvSpPr>
          <p:nvPr/>
        </p:nvSpPr>
        <p:spPr>
          <a:xfrm>
            <a:off x="31895" y="4000800"/>
            <a:ext cx="4933508" cy="555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nb-NO" b="1" dirty="0">
                <a:solidFill>
                  <a:srgbClr val="99999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Desember 2022</a:t>
            </a:r>
            <a:endParaRPr lang="nb-NO" sz="1200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indent="0">
              <a:spcBef>
                <a:spcPts val="1600"/>
              </a:spcBef>
              <a:buFont typeface="Arial"/>
              <a:buNone/>
            </a:pPr>
            <a:endParaRPr lang="nb-NO" sz="1200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indent="0">
              <a:spcBef>
                <a:spcPts val="1600"/>
              </a:spcBef>
              <a:buFont typeface="Arial"/>
              <a:buNone/>
            </a:pPr>
            <a:endParaRPr lang="nb-NO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/>
              <a:buNone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32C5F50-9225-3002-DBEA-8864354521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16" t="37372" r="3028" b="38060"/>
          <a:stretch/>
        </p:blipFill>
        <p:spPr>
          <a:xfrm>
            <a:off x="170120" y="1828133"/>
            <a:ext cx="8729123" cy="14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95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/>
        </p:nvSpPr>
        <p:spPr>
          <a:xfrm>
            <a:off x="-10633" y="159488"/>
            <a:ext cx="9144000" cy="5143500"/>
          </a:xfrm>
          <a:prstGeom prst="flowChartProcess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0" y="0"/>
            <a:ext cx="9144000" cy="53029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b-NO" sz="60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b-NO" sz="60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60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Minicase: Overnatting</a:t>
            </a:r>
            <a:endParaRPr sz="6000" b="1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49798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-1" y="0"/>
            <a:ext cx="6953694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Nøkkeltall “Overnatting”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4" name="Google Shape;64;p14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14"/>
          <p:cNvSpPr txBox="1"/>
          <p:nvPr/>
        </p:nvSpPr>
        <p:spPr>
          <a:xfrm>
            <a:off x="786000" y="1076750"/>
            <a:ext cx="7572000" cy="3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1800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Kategorien </a:t>
            </a:r>
            <a:r>
              <a:rPr lang="nb-NO" sz="1800" b="1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«overnatting» </a:t>
            </a:r>
            <a:r>
              <a:rPr lang="nb-NO" sz="1800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på roros.no er den største trafikk-kilden vi har når det kommer til organisk synlighet.</a:t>
            </a:r>
            <a:endParaRPr sz="1800" dirty="0">
              <a:solidFill>
                <a:schemeClr val="tx2">
                  <a:lumMod val="50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50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en" sz="1800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Søkeordene </a:t>
            </a:r>
            <a:r>
              <a:rPr lang="nb-NO" sz="1800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 har kartlagt for denne utgjør ca. </a:t>
            </a:r>
            <a:r>
              <a:rPr lang="nb-NO" sz="1800" b="1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6 000 søk</a:t>
            </a:r>
            <a:r>
              <a:rPr lang="nb-NO" sz="1800" b="1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nb-NO" sz="1800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 måned i Google</a:t>
            </a:r>
            <a:r>
              <a:rPr lang="en" sz="1800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(Røros og Østerdalen).</a:t>
            </a:r>
            <a:endParaRPr sz="1800" dirty="0">
              <a:solidFill>
                <a:schemeClr val="tx2">
                  <a:lumMod val="50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>
                  <a:lumMod val="50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1800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Annonsekostnaden for plass </a:t>
            </a:r>
            <a:r>
              <a:rPr lang="nb-NO" sz="1800" b="1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1-3</a:t>
            </a:r>
            <a:r>
              <a:rPr lang="nb-NO" sz="1800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 Google utgjør ca. </a:t>
            </a:r>
            <a:r>
              <a:rPr lang="nb-NO" sz="1800" b="1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kr 14 000 </a:t>
            </a:r>
            <a:r>
              <a:rPr lang="nb-NO" sz="1800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 måned.</a:t>
            </a:r>
          </a:p>
          <a:p>
            <a:pPr marL="1905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</a:pPr>
            <a:endParaRPr sz="1800" dirty="0">
              <a:solidFill>
                <a:schemeClr val="tx2">
                  <a:lumMod val="50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266700"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1800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Ved å oppnå organisk synlighet (1-3 i Google) for disse søkeordene, utgjør dette en spart kostnad på rundt </a:t>
            </a:r>
            <a:r>
              <a:rPr lang="nb-NO" sz="1800" b="1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kr 160 000 </a:t>
            </a:r>
            <a:r>
              <a:rPr lang="nb-NO" sz="1800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annonseutgifter per år.</a:t>
            </a:r>
          </a:p>
          <a:p>
            <a:pPr marL="1905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</a:pPr>
            <a:endParaRPr sz="1800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0" y="0"/>
            <a:ext cx="7155712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Overnatting (Google)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cxnSp>
        <p:nvCxnSpPr>
          <p:cNvPr id="64" name="Google Shape;64;p14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Bilde 2">
            <a:extLst>
              <a:ext uri="{FF2B5EF4-FFF2-40B4-BE49-F238E27FC236}">
                <a16:creationId xmlns:a16="http://schemas.microsoft.com/office/drawing/2014/main" id="{D93F9CCD-1A23-9BCF-69BF-10D6228A2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2" t="56502" r="11744" b="10480"/>
          <a:stretch/>
        </p:blipFill>
        <p:spPr>
          <a:xfrm>
            <a:off x="234687" y="1258633"/>
            <a:ext cx="8675568" cy="1909874"/>
          </a:xfrm>
          <a:prstGeom prst="rect">
            <a:avLst/>
          </a:prstGeom>
        </p:spPr>
      </p:pic>
      <p:sp>
        <p:nvSpPr>
          <p:cNvPr id="4" name="Google Shape;65;p14">
            <a:extLst>
              <a:ext uri="{FF2B5EF4-FFF2-40B4-BE49-F238E27FC236}">
                <a16:creationId xmlns:a16="http://schemas.microsoft.com/office/drawing/2014/main" id="{66F6BDDA-C595-5918-4B41-9B28A386E279}"/>
              </a:ext>
            </a:extLst>
          </p:cNvPr>
          <p:cNvSpPr txBox="1"/>
          <p:nvPr/>
        </p:nvSpPr>
        <p:spPr>
          <a:xfrm>
            <a:off x="216467" y="3210696"/>
            <a:ext cx="7572000" cy="932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2400" b="1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 manglet mye organisk synlighet i april</a:t>
            </a: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2400" b="1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Noe tapt, og noe ennå ikke oppnådd</a:t>
            </a: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2400" b="1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Dette var status per 1.4.2023</a:t>
            </a:r>
            <a:endParaRPr lang="nb-NO" sz="2400" dirty="0">
              <a:solidFill>
                <a:schemeClr val="tx2">
                  <a:lumMod val="50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640276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-1" y="0"/>
            <a:ext cx="7788467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Overnatting (Google)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cxnSp>
        <p:nvCxnSpPr>
          <p:cNvPr id="64" name="Google Shape;64;p14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65;p14">
            <a:extLst>
              <a:ext uri="{FF2B5EF4-FFF2-40B4-BE49-F238E27FC236}">
                <a16:creationId xmlns:a16="http://schemas.microsoft.com/office/drawing/2014/main" id="{66F6BDDA-C595-5918-4B41-9B28A386E279}"/>
              </a:ext>
            </a:extLst>
          </p:cNvPr>
          <p:cNvSpPr txBox="1"/>
          <p:nvPr/>
        </p:nvSpPr>
        <p:spPr>
          <a:xfrm>
            <a:off x="216466" y="3455255"/>
            <a:ext cx="8172621" cy="932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2400" b="1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 bygget kategorien «overnatting» på nytt</a:t>
            </a: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2400" b="1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Denne ble lansert i slutten av april</a:t>
            </a: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2400" b="1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Dette var status for et sett viktige søkeord per 1.6.2023</a:t>
            </a:r>
            <a:endParaRPr lang="nb-NO" sz="2400" dirty="0">
              <a:solidFill>
                <a:schemeClr val="tx2">
                  <a:lumMod val="50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2">
                  <a:lumMod val="50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38B5F9E-D3BD-4600-3128-6914E7910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07" t="33409" r="18023" b="25370"/>
          <a:stretch/>
        </p:blipFill>
        <p:spPr>
          <a:xfrm>
            <a:off x="318976" y="1018120"/>
            <a:ext cx="8448261" cy="253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33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-1" y="0"/>
            <a:ext cx="7788467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Overnatting (Google)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cxnSp>
        <p:nvCxnSpPr>
          <p:cNvPr id="64" name="Google Shape;64;p14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65;p14">
            <a:extLst>
              <a:ext uri="{FF2B5EF4-FFF2-40B4-BE49-F238E27FC236}">
                <a16:creationId xmlns:a16="http://schemas.microsoft.com/office/drawing/2014/main" id="{66F6BDDA-C595-5918-4B41-9B28A386E279}"/>
              </a:ext>
            </a:extLst>
          </p:cNvPr>
          <p:cNvSpPr txBox="1"/>
          <p:nvPr/>
        </p:nvSpPr>
        <p:spPr>
          <a:xfrm>
            <a:off x="551276" y="1079725"/>
            <a:ext cx="4015291" cy="932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2000" b="1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 bygget kategorien «overnatting» på nytt</a:t>
            </a:r>
            <a:br>
              <a:rPr lang="nb-NO" sz="2000" b="1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lang="nb-NO" sz="2000" b="1" dirty="0">
              <a:solidFill>
                <a:schemeClr val="tx2">
                  <a:lumMod val="50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2000" b="1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Denne ble lansert i slutten av april og delt mellom Røros og Østerdalen</a:t>
            </a: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endParaRPr lang="nb-NO" sz="2000" b="1" dirty="0">
              <a:solidFill>
                <a:schemeClr val="tx2">
                  <a:lumMod val="50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2000" b="1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 1.6.2023 topper vi for begge emnene («Overnatting Røros» og «Overnatting Østerdalen»)</a:t>
            </a:r>
            <a:br>
              <a:rPr lang="nb-NO" sz="2400" b="1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dirty="0">
              <a:solidFill>
                <a:schemeClr val="tx2">
                  <a:lumMod val="50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" name="Bilde 2" descr="Et bilde som inneholder tekst, skjermbilde, Nettsted, Nettside&#10;&#10;Automatisk generert beskrivelse">
            <a:extLst>
              <a:ext uri="{FF2B5EF4-FFF2-40B4-BE49-F238E27FC236}">
                <a16:creationId xmlns:a16="http://schemas.microsoft.com/office/drawing/2014/main" id="{ECBB4881-AFC0-D0B3-05FA-53CD7F531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889" y="143904"/>
            <a:ext cx="2300065" cy="485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10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-1" y="0"/>
            <a:ext cx="7788467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“Overnatting Østerdalen”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cxnSp>
        <p:nvCxnSpPr>
          <p:cNvPr id="64" name="Google Shape;64;p14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Bilde 4">
            <a:extLst>
              <a:ext uri="{FF2B5EF4-FFF2-40B4-BE49-F238E27FC236}">
                <a16:creationId xmlns:a16="http://schemas.microsoft.com/office/drawing/2014/main" id="{F2D8230A-9DAF-1A83-40AC-DA04E099D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00" r="34418" b="2191"/>
          <a:stretch/>
        </p:blipFill>
        <p:spPr>
          <a:xfrm>
            <a:off x="369706" y="1013143"/>
            <a:ext cx="5996763" cy="4040372"/>
          </a:xfrm>
          <a:prstGeom prst="rect">
            <a:avLst/>
          </a:prstGeom>
        </p:spPr>
      </p:pic>
      <p:sp>
        <p:nvSpPr>
          <p:cNvPr id="6" name="Pil: høyre 5">
            <a:extLst>
              <a:ext uri="{FF2B5EF4-FFF2-40B4-BE49-F238E27FC236}">
                <a16:creationId xmlns:a16="http://schemas.microsoft.com/office/drawing/2014/main" id="{CF38C102-4619-41B8-AB73-EBE4C1D2F7C6}"/>
              </a:ext>
            </a:extLst>
          </p:cNvPr>
          <p:cNvSpPr/>
          <p:nvPr/>
        </p:nvSpPr>
        <p:spPr>
          <a:xfrm>
            <a:off x="1192513" y="2877386"/>
            <a:ext cx="255181" cy="191386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 descr="Et bilde som inneholder tekst, skjermbilde, Nettsted, Nettside&#10;&#10;Automatisk generert beskrivelse">
            <a:extLst>
              <a:ext uri="{FF2B5EF4-FFF2-40B4-BE49-F238E27FC236}">
                <a16:creationId xmlns:a16="http://schemas.microsoft.com/office/drawing/2014/main" id="{28CC45FB-1333-6C62-BD2B-12C9917DA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163" y="183726"/>
            <a:ext cx="2300065" cy="4855691"/>
          </a:xfrm>
          <a:prstGeom prst="rect">
            <a:avLst/>
          </a:prstGeom>
        </p:spPr>
      </p:pic>
      <p:sp>
        <p:nvSpPr>
          <p:cNvPr id="8" name="Pil: høyre 7">
            <a:extLst>
              <a:ext uri="{FF2B5EF4-FFF2-40B4-BE49-F238E27FC236}">
                <a16:creationId xmlns:a16="http://schemas.microsoft.com/office/drawing/2014/main" id="{297BC925-C16E-ADBE-AF58-CBF4D121B4D5}"/>
              </a:ext>
            </a:extLst>
          </p:cNvPr>
          <p:cNvSpPr/>
          <p:nvPr/>
        </p:nvSpPr>
        <p:spPr>
          <a:xfrm>
            <a:off x="6361985" y="555943"/>
            <a:ext cx="255181" cy="191386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Grafikk 9" descr="Smarttelefon med heldekkende fyll">
            <a:extLst>
              <a:ext uri="{FF2B5EF4-FFF2-40B4-BE49-F238E27FC236}">
                <a16:creationId xmlns:a16="http://schemas.microsoft.com/office/drawing/2014/main" id="{A7C7ABD5-3468-32A7-C8EF-2BCED639F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6441" y="194437"/>
            <a:ext cx="914400" cy="914400"/>
          </a:xfrm>
          <a:prstGeom prst="rect">
            <a:avLst/>
          </a:prstGeom>
        </p:spPr>
      </p:pic>
      <p:pic>
        <p:nvPicPr>
          <p:cNvPr id="12" name="Grafikk 11" descr="Bærbar datamaskin med heldekkende fyll">
            <a:extLst>
              <a:ext uri="{FF2B5EF4-FFF2-40B4-BE49-F238E27FC236}">
                <a16:creationId xmlns:a16="http://schemas.microsoft.com/office/drawing/2014/main" id="{689478DD-D484-B14D-4F50-DAF72033A8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4405" y="2611572"/>
            <a:ext cx="914400" cy="914400"/>
          </a:xfrm>
          <a:prstGeom prst="rect">
            <a:avLst/>
          </a:prstGeom>
        </p:spPr>
      </p:pic>
      <p:pic>
        <p:nvPicPr>
          <p:cNvPr id="3" name="Grafikk 2" descr="Merke 1 kontur">
            <a:extLst>
              <a:ext uri="{FF2B5EF4-FFF2-40B4-BE49-F238E27FC236}">
                <a16:creationId xmlns:a16="http://schemas.microsoft.com/office/drawing/2014/main" id="{DB3D293D-C2F1-72E6-D6C4-6146475808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259" y="2837054"/>
            <a:ext cx="365040" cy="365040"/>
          </a:xfrm>
          <a:prstGeom prst="rect">
            <a:avLst/>
          </a:prstGeom>
        </p:spPr>
      </p:pic>
      <p:pic>
        <p:nvPicPr>
          <p:cNvPr id="4" name="Grafikk 3" descr="Merke 1 kontur">
            <a:extLst>
              <a:ext uri="{FF2B5EF4-FFF2-40B4-BE49-F238E27FC236}">
                <a16:creationId xmlns:a16="http://schemas.microsoft.com/office/drawing/2014/main" id="{EAD79090-60D0-4BDE-E649-3C8EDC72A7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72888" y="469116"/>
            <a:ext cx="365040" cy="3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40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14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Bilde 3">
            <a:extLst>
              <a:ext uri="{FF2B5EF4-FFF2-40B4-BE49-F238E27FC236}">
                <a16:creationId xmlns:a16="http://schemas.microsoft.com/office/drawing/2014/main" id="{70431E3F-9435-6711-1D02-B7435DD66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8" t="37154" r="3488" b="2190"/>
          <a:stretch/>
        </p:blipFill>
        <p:spPr>
          <a:xfrm>
            <a:off x="931781" y="966467"/>
            <a:ext cx="7280435" cy="3104235"/>
          </a:xfrm>
          <a:prstGeom prst="rect">
            <a:avLst/>
          </a:prstGeom>
        </p:spPr>
      </p:pic>
      <p:sp>
        <p:nvSpPr>
          <p:cNvPr id="5" name="Google Shape;63;p14">
            <a:extLst>
              <a:ext uri="{FF2B5EF4-FFF2-40B4-BE49-F238E27FC236}">
                <a16:creationId xmlns:a16="http://schemas.microsoft.com/office/drawing/2014/main" id="{486B5339-CF7E-8486-0680-2F2BBD32F539}"/>
              </a:ext>
            </a:extLst>
          </p:cNvPr>
          <p:cNvSpPr txBox="1"/>
          <p:nvPr/>
        </p:nvSpPr>
        <p:spPr>
          <a:xfrm>
            <a:off x="0" y="0"/>
            <a:ext cx="44505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Overnatting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sp>
        <p:nvSpPr>
          <p:cNvPr id="6" name="Google Shape;65;p14">
            <a:extLst>
              <a:ext uri="{FF2B5EF4-FFF2-40B4-BE49-F238E27FC236}">
                <a16:creationId xmlns:a16="http://schemas.microsoft.com/office/drawing/2014/main" id="{76CB521A-9286-3382-AB1E-8FC849F3B836}"/>
              </a:ext>
            </a:extLst>
          </p:cNvPr>
          <p:cNvSpPr txBox="1"/>
          <p:nvPr/>
        </p:nvSpPr>
        <p:spPr>
          <a:xfrm>
            <a:off x="785998" y="3889850"/>
            <a:ext cx="7572000" cy="104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2400" b="1" dirty="0">
                <a:solidFill>
                  <a:schemeClr val="tx2">
                    <a:lumMod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Et stort hopp i organisk synlighet etter relansering av kategori </a:t>
            </a:r>
            <a:r>
              <a:rPr lang="nb-NO" sz="24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«overnatting»</a:t>
            </a:r>
            <a:endParaRPr lang="nb-NO" sz="2400" dirty="0">
              <a:solidFill>
                <a:schemeClr val="bg2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14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63;p14">
            <a:extLst>
              <a:ext uri="{FF2B5EF4-FFF2-40B4-BE49-F238E27FC236}">
                <a16:creationId xmlns:a16="http://schemas.microsoft.com/office/drawing/2014/main" id="{486B5339-CF7E-8486-0680-2F2BBD32F539}"/>
              </a:ext>
            </a:extLst>
          </p:cNvPr>
          <p:cNvSpPr txBox="1"/>
          <p:nvPr/>
        </p:nvSpPr>
        <p:spPr>
          <a:xfrm>
            <a:off x="-1" y="0"/>
            <a:ext cx="7368363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All trafikk fra Google </a:t>
            </a:r>
            <a:r>
              <a:rPr lang="nb-NO" sz="3600" b="1" dirty="0">
                <a:solidFill>
                  <a:schemeClr val="bg2">
                    <a:lumMod val="7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mai 2023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Google Shape;65;p14">
            <a:extLst>
              <a:ext uri="{FF2B5EF4-FFF2-40B4-BE49-F238E27FC236}">
                <a16:creationId xmlns:a16="http://schemas.microsoft.com/office/drawing/2014/main" id="{76CB521A-9286-3382-AB1E-8FC849F3B836}"/>
              </a:ext>
            </a:extLst>
          </p:cNvPr>
          <p:cNvSpPr txBox="1"/>
          <p:nvPr/>
        </p:nvSpPr>
        <p:spPr>
          <a:xfrm>
            <a:off x="580500" y="1017270"/>
            <a:ext cx="3509555" cy="104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>
              <a:spcBef>
                <a:spcPts val="1000"/>
              </a:spcBef>
            </a:pPr>
            <a:r>
              <a:rPr lang="nb-NO" sz="3200" b="1" i="0" u="none" strike="noStrike" cap="none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+37%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nb-NO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Visninger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nb-NO" sz="3200" b="1" i="0" u="none" strike="noStrike" cap="none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nb-NO" sz="3200" b="1" i="0" u="none" strike="noStrike" cap="none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nb-NO" sz="3200" b="1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+41%</a:t>
            </a:r>
            <a:endParaRPr lang="nb-NO" sz="3200" b="1" i="0" u="none" strike="noStrike" cap="none" dirty="0">
              <a:solidFill>
                <a:srgbClr val="00B0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nb-NO" sz="32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Klikk</a:t>
            </a:r>
            <a:endParaRPr sz="3200" b="1" i="0" u="none" strike="noStrike" cap="none" dirty="0">
              <a:solidFill>
                <a:srgbClr val="00B0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" name="Bilde 2" descr="Et bilde som inneholder tekst, skjermbilde, Font, nummer&#10;&#10;Automatisk generert beskrivelse">
            <a:extLst>
              <a:ext uri="{FF2B5EF4-FFF2-40B4-BE49-F238E27FC236}">
                <a16:creationId xmlns:a16="http://schemas.microsoft.com/office/drawing/2014/main" id="{D3A48950-B745-3908-F387-7D35F08FD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786" y="881172"/>
            <a:ext cx="5512981" cy="4134736"/>
          </a:xfrm>
          <a:prstGeom prst="rect">
            <a:avLst/>
          </a:prstGeom>
        </p:spPr>
      </p:pic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A24261A6-AE0F-60FF-577C-FAD3D6DB7335}"/>
              </a:ext>
            </a:extLst>
          </p:cNvPr>
          <p:cNvSpPr txBox="1"/>
          <p:nvPr/>
        </p:nvSpPr>
        <p:spPr>
          <a:xfrm>
            <a:off x="239233" y="3088520"/>
            <a:ext cx="2839704" cy="104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195132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121499" y="0"/>
            <a:ext cx="5810949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Høydepunkter</a:t>
            </a:r>
            <a:r>
              <a:rPr lang="en" sz="36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 Q1 </a:t>
            </a:r>
            <a:r>
              <a:rPr lang="en" sz="3600" b="1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og</a:t>
            </a:r>
            <a:r>
              <a:rPr lang="en" sz="36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 Q2</a:t>
            </a:r>
            <a:endParaRPr sz="3600" b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960582" y="498767"/>
            <a:ext cx="7444509" cy="454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87 000 </a:t>
            </a:r>
            <a:r>
              <a:rPr lang="nb-NO" sz="2400" b="1" dirty="0">
                <a:solidFill>
                  <a:srgbClr val="F7624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nb-NO" sz="24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besøkende på nettsiden</a:t>
            </a:r>
          </a:p>
          <a:p>
            <a:pPr marL="457200" marR="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16 000 </a:t>
            </a:r>
            <a:r>
              <a:rPr lang="nb-NO" sz="2400" b="1" dirty="0">
                <a:solidFill>
                  <a:srgbClr val="F7624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nb-NO" sz="2400" dirty="0" err="1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følgere</a:t>
            </a:r>
            <a:r>
              <a:rPr lang="nb-NO" sz="24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på Facebook</a:t>
            </a:r>
          </a:p>
          <a:p>
            <a:pPr marL="457200" marR="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65 000 </a:t>
            </a:r>
            <a:r>
              <a:rPr lang="nb-NO" sz="2400" b="1" dirty="0">
                <a:solidFill>
                  <a:srgbClr val="F7624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nb-NO" sz="24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rekkevidde på Facebook</a:t>
            </a:r>
          </a:p>
          <a:p>
            <a:pPr marL="457200" indent="-266700">
              <a:lnSpc>
                <a:spcPct val="150000"/>
              </a:lnSpc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7000 </a:t>
            </a:r>
            <a:r>
              <a:rPr lang="nb-NO" sz="24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nb-NO" sz="2400" dirty="0" err="1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følgere</a:t>
            </a:r>
            <a:r>
              <a:rPr lang="nb-NO" sz="24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på Instagram</a:t>
            </a:r>
          </a:p>
          <a:p>
            <a:pPr marL="457200" indent="-266700">
              <a:lnSpc>
                <a:spcPct val="150000"/>
              </a:lnSpc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29 000 </a:t>
            </a:r>
            <a:r>
              <a:rPr lang="nb-NO" sz="2400" b="1" dirty="0">
                <a:solidFill>
                  <a:srgbClr val="F7624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nb-NO" sz="24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rekkevidde på Instagram</a:t>
            </a:r>
          </a:p>
          <a:p>
            <a:pPr marL="457200" marR="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Source Sans Pro"/>
              <a:buChar char="●"/>
            </a:pPr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7000 </a:t>
            </a:r>
            <a:r>
              <a:rPr lang="nb-NO" sz="24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nb-NO" sz="2400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mottagere av nyhetsbrev, norsk + engelsk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" name="Google Shape;92;p18">
            <a:extLst>
              <a:ext uri="{FF2B5EF4-FFF2-40B4-BE49-F238E27FC236}">
                <a16:creationId xmlns:a16="http://schemas.microsoft.com/office/drawing/2014/main" id="{F5D14A9C-340C-ABBA-031E-27AD40C98177}"/>
              </a:ext>
            </a:extLst>
          </p:cNvPr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93193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/>
        </p:nvSpPr>
        <p:spPr>
          <a:xfrm>
            <a:off x="-10633" y="159488"/>
            <a:ext cx="9144000" cy="5143500"/>
          </a:xfrm>
          <a:prstGeom prst="flowChartProcess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0" y="0"/>
            <a:ext cx="9144000" cy="53029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b-NO" sz="60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6000" b="1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SoMe</a:t>
            </a:r>
            <a:endParaRPr lang="nb-NO" sz="6000" b="1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60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Facebook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60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Instagram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b-NO" sz="6000" b="1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 b="1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91249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1F59ED-865C-ACDB-878F-8DC809E44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647" y="0"/>
            <a:ext cx="2736108" cy="45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68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E9F5A3-57FB-A500-2CBA-C1AE671A5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610"/>
            <a:ext cx="7772400" cy="313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10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/>
        </p:nvSpPr>
        <p:spPr>
          <a:xfrm>
            <a:off x="-10633" y="159488"/>
            <a:ext cx="9144000" cy="5143500"/>
          </a:xfrm>
          <a:prstGeom prst="flowChartProcess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0" y="0"/>
            <a:ext cx="9144000" cy="53029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b-NO" sz="60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b-NO" sz="60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60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FB – 5 på topp</a:t>
            </a:r>
            <a:endParaRPr sz="6000" b="1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202736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hat&#10;&#10;Description automatically generated with medium confidence">
            <a:extLst>
              <a:ext uri="{FF2B5EF4-FFF2-40B4-BE49-F238E27FC236}">
                <a16:creationId xmlns:a16="http://schemas.microsoft.com/office/drawing/2014/main" id="{B54D69D2-9C53-5D7C-3351-802D68715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659"/>
            <a:ext cx="8780524" cy="3522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B2E76B-6FEE-42BA-7389-0DC58BFE9758}"/>
              </a:ext>
            </a:extLst>
          </p:cNvPr>
          <p:cNvSpPr txBox="1"/>
          <p:nvPr/>
        </p:nvSpPr>
        <p:spPr>
          <a:xfrm>
            <a:off x="828339" y="4464424"/>
            <a:ext cx="6388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Tre av innleggene har fokus på personer, dette vil vi satse mer på fremover.</a:t>
            </a:r>
          </a:p>
        </p:txBody>
      </p:sp>
    </p:spTree>
    <p:extLst>
      <p:ext uri="{BB962C8B-B14F-4D97-AF65-F5344CB8AC3E}">
        <p14:creationId xmlns:p14="http://schemas.microsoft.com/office/powerpoint/2010/main" val="3540140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/>
        </p:nvSpPr>
        <p:spPr>
          <a:xfrm>
            <a:off x="-10633" y="159488"/>
            <a:ext cx="9144000" cy="5143500"/>
          </a:xfrm>
          <a:prstGeom prst="flowChartProcess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0" y="0"/>
            <a:ext cx="9144000" cy="53029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b-NO" sz="60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b-NO" sz="60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60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Instagram – 5 på topp</a:t>
            </a:r>
            <a:endParaRPr sz="6000" b="1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693011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chat&#10;&#10;Description automatically generated with low confidence">
            <a:extLst>
              <a:ext uri="{FF2B5EF4-FFF2-40B4-BE49-F238E27FC236}">
                <a16:creationId xmlns:a16="http://schemas.microsoft.com/office/drawing/2014/main" id="{CC0823EA-58A3-F8C0-8A22-D4ECA028F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535"/>
            <a:ext cx="8867246" cy="36407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07639F-6FB0-BF66-3F5D-3C21ACC52979}"/>
              </a:ext>
            </a:extLst>
          </p:cNvPr>
          <p:cNvSpPr txBox="1"/>
          <p:nvPr/>
        </p:nvSpPr>
        <p:spPr>
          <a:xfrm>
            <a:off x="1042988" y="4614863"/>
            <a:ext cx="4390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Tre av innleggene har film, viktig å satse på fremover</a:t>
            </a:r>
          </a:p>
        </p:txBody>
      </p:sp>
    </p:spTree>
    <p:extLst>
      <p:ext uri="{BB962C8B-B14F-4D97-AF65-F5344CB8AC3E}">
        <p14:creationId xmlns:p14="http://schemas.microsoft.com/office/powerpoint/2010/main" val="3292665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/>
        </p:nvSpPr>
        <p:spPr>
          <a:xfrm>
            <a:off x="-10633" y="159488"/>
            <a:ext cx="9144000" cy="5143500"/>
          </a:xfrm>
          <a:prstGeom prst="flowChartProcess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0" y="0"/>
            <a:ext cx="9144000" cy="53029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b-NO" sz="60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b-NO" sz="60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60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Organisk trafikk</a:t>
            </a:r>
            <a:endParaRPr sz="6000" b="1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633737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287078" y="0"/>
            <a:ext cx="90939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Flest besøk Q1-Q2 2023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cxnSp>
        <p:nvCxnSpPr>
          <p:cNvPr id="92" name="Google Shape;92;p18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Bilde 3">
            <a:extLst>
              <a:ext uri="{FF2B5EF4-FFF2-40B4-BE49-F238E27FC236}">
                <a16:creationId xmlns:a16="http://schemas.microsoft.com/office/drawing/2014/main" id="{D07E27E6-1654-D86B-206F-F89527375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10" t="35409" r="51647" b="24227"/>
          <a:stretch/>
        </p:blipFill>
        <p:spPr>
          <a:xfrm>
            <a:off x="4125433" y="1057458"/>
            <a:ext cx="4316818" cy="3472459"/>
          </a:xfrm>
          <a:prstGeom prst="rect">
            <a:avLst/>
          </a:prstGeom>
        </p:spPr>
      </p:pic>
      <p:sp>
        <p:nvSpPr>
          <p:cNvPr id="5" name="Google Shape;65;p14">
            <a:extLst>
              <a:ext uri="{FF2B5EF4-FFF2-40B4-BE49-F238E27FC236}">
                <a16:creationId xmlns:a16="http://schemas.microsoft.com/office/drawing/2014/main" id="{B94DCD89-73C9-B92A-6908-4F6B76E109C5}"/>
              </a:ext>
            </a:extLst>
          </p:cNvPr>
          <p:cNvSpPr txBox="1"/>
          <p:nvPr/>
        </p:nvSpPr>
        <p:spPr>
          <a:xfrm>
            <a:off x="2370655" y="771075"/>
            <a:ext cx="3509555" cy="104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>
              <a:spcBef>
                <a:spcPts val="1000"/>
              </a:spcBef>
            </a:pPr>
            <a:r>
              <a:rPr lang="nb-NO" sz="2000" b="1" i="0" u="none" strike="noStrike" cap="none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21.000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nb-NO" sz="20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Google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nb-NO" sz="1800" b="1" dirty="0">
              <a:solidFill>
                <a:srgbClr val="00B0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nb-NO" sz="2000" b="1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7.600</a:t>
            </a:r>
            <a:endParaRPr lang="nb-NO" sz="2000" b="1" i="0" u="none" strike="noStrike" cap="none" dirty="0">
              <a:solidFill>
                <a:srgbClr val="00B0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nb-NO" sz="2000" b="1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Direkte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nb-NO" sz="1800" b="1" dirty="0">
              <a:solidFill>
                <a:srgbClr val="00B0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nb-NO" sz="2000" b="1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6.800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nb-NO" sz="2000" b="1" i="0" u="none" strike="noStrike" cap="none" dirty="0">
                <a:solidFill>
                  <a:schemeClr val="bg2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SOME</a:t>
            </a:r>
            <a:endParaRPr sz="2000" b="1" i="0" u="none" strike="noStrike" cap="none" dirty="0">
              <a:solidFill>
                <a:srgbClr val="00B0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40365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0" y="0"/>
            <a:ext cx="9380978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 err="1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Mest</a:t>
            </a: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 besøkte sider Q1-Q2 2023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cxnSp>
        <p:nvCxnSpPr>
          <p:cNvPr id="92" name="Google Shape;92;p18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Bilde 3">
            <a:extLst>
              <a:ext uri="{FF2B5EF4-FFF2-40B4-BE49-F238E27FC236}">
                <a16:creationId xmlns:a16="http://schemas.microsoft.com/office/drawing/2014/main" id="{81B8FB27-B153-512F-9F84-3AF096B6C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09" t="33008" r="11490" b="6118"/>
          <a:stretch/>
        </p:blipFill>
        <p:spPr>
          <a:xfrm>
            <a:off x="404041" y="918386"/>
            <a:ext cx="8325294" cy="407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52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0" y="0"/>
            <a:ext cx="90939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Alder og kjønn Q1-Q2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cxnSp>
        <p:nvCxnSpPr>
          <p:cNvPr id="92" name="Google Shape;92;p18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Bilde 2">
            <a:extLst>
              <a:ext uri="{FF2B5EF4-FFF2-40B4-BE49-F238E27FC236}">
                <a16:creationId xmlns:a16="http://schemas.microsoft.com/office/drawing/2014/main" id="{21073E79-2D1E-D3DE-5FFA-7F6ACB1BA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33" t="37809" r="2210" b="8518"/>
          <a:stretch/>
        </p:blipFill>
        <p:spPr>
          <a:xfrm>
            <a:off x="357863" y="1274578"/>
            <a:ext cx="8428274" cy="310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77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0" y="0"/>
            <a:ext cx="9380978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9"/>
              </a:buClr>
              <a:buFont typeface="Source Sans Pro"/>
              <a:buNone/>
            </a:pP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roxima Nova"/>
                <a:sym typeface="Proxima Nova"/>
              </a:rPr>
              <a:t>Geografi Q1-Q2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Proxima Nova"/>
              <a:sym typeface="Proxima Nova"/>
            </a:endParaRPr>
          </a:p>
        </p:txBody>
      </p:sp>
      <p:cxnSp>
        <p:nvCxnSpPr>
          <p:cNvPr id="92" name="Google Shape;92;p18"/>
          <p:cNvCxnSpPr/>
          <p:nvPr/>
        </p:nvCxnSpPr>
        <p:spPr>
          <a:xfrm>
            <a:off x="0" y="771075"/>
            <a:ext cx="1161000" cy="0"/>
          </a:xfrm>
          <a:prstGeom prst="straightConnector1">
            <a:avLst/>
          </a:prstGeom>
          <a:noFill/>
          <a:ln w="1143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Bilde 5">
            <a:extLst>
              <a:ext uri="{FF2B5EF4-FFF2-40B4-BE49-F238E27FC236}">
                <a16:creationId xmlns:a16="http://schemas.microsoft.com/office/drawing/2014/main" id="{87573F71-0B9F-3CDF-BB53-445242D84D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68" t="33228" r="38372" b="16372"/>
          <a:stretch/>
        </p:blipFill>
        <p:spPr>
          <a:xfrm>
            <a:off x="404035" y="1174121"/>
            <a:ext cx="5311966" cy="340851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5C8385D-8ACC-CC8C-AC06-E3A451213625}"/>
              </a:ext>
            </a:extLst>
          </p:cNvPr>
          <p:cNvSpPr txBox="1"/>
          <p:nvPr/>
        </p:nvSpPr>
        <p:spPr>
          <a:xfrm>
            <a:off x="404035" y="4619975"/>
            <a:ext cx="5543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>
                <a:solidFill>
                  <a:schemeClr val="tx2">
                    <a:lumMod val="50000"/>
                  </a:schemeClr>
                </a:solidFill>
                <a:latin typeface="Quire Sans" panose="020B0502040400020003" pitchFamily="34" charset="0"/>
                <a:ea typeface="Roboto" pitchFamily="2" charset="0"/>
                <a:cs typeface="Quire Sans" panose="020B0502040400020003" pitchFamily="34" charset="0"/>
              </a:rPr>
              <a:t>* Utvalg trafikk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747F30B-56FB-9A18-DD42-51876B7773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63" t="50000" r="30381" b="7970"/>
          <a:stretch/>
        </p:blipFill>
        <p:spPr>
          <a:xfrm>
            <a:off x="4692270" y="1174121"/>
            <a:ext cx="3569228" cy="34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72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010492-AE8C-830E-7696-995471C8B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144" y="36048"/>
            <a:ext cx="3609185" cy="51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5557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9207ADA7C29744B832AB59D5A876BB7" ma:contentTypeVersion="14" ma:contentTypeDescription="Opprett et nytt dokument." ma:contentTypeScope="" ma:versionID="013052cf812f2b606877cba444f82e5f">
  <xsd:schema xmlns:xsd="http://www.w3.org/2001/XMLSchema" xmlns:xs="http://www.w3.org/2001/XMLSchema" xmlns:p="http://schemas.microsoft.com/office/2006/metadata/properties" xmlns:ns2="2a6fd70c-df74-4d65-82af-3908e2ffe891" xmlns:ns3="34d64664-4e95-435d-8815-f163c05c3d22" targetNamespace="http://schemas.microsoft.com/office/2006/metadata/properties" ma:root="true" ma:fieldsID="98cac2ecebfe4cf4f152bb0ecdbc48a5" ns2:_="" ns3:_="">
    <xsd:import namespace="2a6fd70c-df74-4d65-82af-3908e2ffe891"/>
    <xsd:import namespace="34d64664-4e95-435d-8815-f163c05c3d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6fd70c-df74-4d65-82af-3908e2ffe8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emerkelapper" ma:readOnly="false" ma:fieldId="{5cf76f15-5ced-4ddc-b409-7134ff3c332f}" ma:taxonomyMulti="true" ma:sspId="29fc57d7-56c0-4d65-8a11-5cfec86d07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64664-4e95-435d-8815-f163c05c3d2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15c8f36-2738-44b7-b775-edff3120e36f}" ma:internalName="TaxCatchAll" ma:showField="CatchAllData" ma:web="34d64664-4e95-435d-8815-f163c05c3d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a6fd70c-df74-4d65-82af-3908e2ffe891">
      <Terms xmlns="http://schemas.microsoft.com/office/infopath/2007/PartnerControls"/>
    </lcf76f155ced4ddcb4097134ff3c332f>
    <TaxCatchAll xmlns="34d64664-4e95-435d-8815-f163c05c3d22" xsi:nil="true"/>
  </documentManagement>
</p:properties>
</file>

<file path=customXml/itemProps1.xml><?xml version="1.0" encoding="utf-8"?>
<ds:datastoreItem xmlns:ds="http://schemas.openxmlformats.org/officeDocument/2006/customXml" ds:itemID="{C7014895-ECB8-4578-BE92-FCAA485DE8DF}"/>
</file>

<file path=customXml/itemProps2.xml><?xml version="1.0" encoding="utf-8"?>
<ds:datastoreItem xmlns:ds="http://schemas.openxmlformats.org/officeDocument/2006/customXml" ds:itemID="{B56CEBB3-AE2F-4823-B16C-03C024FC1B13}"/>
</file>

<file path=customXml/itemProps3.xml><?xml version="1.0" encoding="utf-8"?>
<ds:datastoreItem xmlns:ds="http://schemas.openxmlformats.org/officeDocument/2006/customXml" ds:itemID="{2166C85E-C611-4DE5-BCC4-CF77E6AE9E3E}"/>
</file>

<file path=docProps/app.xml><?xml version="1.0" encoding="utf-8"?>
<Properties xmlns="http://schemas.openxmlformats.org/officeDocument/2006/extended-properties" xmlns:vt="http://schemas.openxmlformats.org/officeDocument/2006/docPropsVTypes">
  <TotalTime>4143</TotalTime>
  <Words>923</Words>
  <Application>Microsoft Macintosh PowerPoint</Application>
  <PresentationFormat>Skjermfremvisning (16:9)</PresentationFormat>
  <Paragraphs>177</Paragraphs>
  <Slides>36</Slides>
  <Notes>28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36</vt:i4>
      </vt:variant>
    </vt:vector>
  </HeadingPairs>
  <TitlesOfParts>
    <vt:vector size="43" baseType="lpstr">
      <vt:lpstr>Arial</vt:lpstr>
      <vt:lpstr>Abadi</vt:lpstr>
      <vt:lpstr>Proxima Nova</vt:lpstr>
      <vt:lpstr>Nunito Sans</vt:lpstr>
      <vt:lpstr>Source Sans Pro</vt:lpstr>
      <vt:lpstr>Quire Sans</vt:lpstr>
      <vt:lpstr>Simple Light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Bjørn Marius Narjord</dc:creator>
  <cp:lastModifiedBy>Mali Finborud</cp:lastModifiedBy>
  <cp:revision>145</cp:revision>
  <dcterms:modified xsi:type="dcterms:W3CDTF">2023-07-18T11:45:51Z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0x01010019207ADA7C29744B832AB59D5A876BB7</vt:lpwstr>
  </property>
</Properties>
</file>