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3"/>
  </p:sldMasterIdLst>
  <p:notesMasterIdLst>
    <p:notesMasterId r:id="rId9"/>
  </p:notesMasterIdLst>
  <p:sldIdLst>
    <p:sldId id="256" r:id="rId4"/>
    <p:sldId id="658" r:id="rId5"/>
    <p:sldId id="665" r:id="rId6"/>
    <p:sldId id="666" r:id="rId7"/>
    <p:sldId id="667" r:id="rId8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0419B-4C54-4F6F-B6A4-47443A5BD80E}" v="1" dt="2024-02-01T12:30:28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7" autoAdjust="0"/>
    <p:restoredTop sz="71240" autoAdjust="0"/>
  </p:normalViewPr>
  <p:slideViewPr>
    <p:cSldViewPr snapToGrid="0" showGuides="1">
      <p:cViewPr varScale="1">
        <p:scale>
          <a:sx n="32" d="100"/>
          <a:sy n="32" d="100"/>
        </p:scale>
        <p:origin x="1064" y="24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BDCD-71A7-49CD-A59A-BB985833116F}" type="datetimeFigureOut">
              <a:rPr lang="sv-SE" smtClean="0"/>
              <a:t>2024-02-01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C5E4-89ED-4933-89EC-8DD9C3FEFF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8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63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73720-4143-4F1C-9804-160E0917FFD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5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BD4EE-D778-4A45-BDAC-D75F03A91A0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08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73720-4143-4F1C-9804-160E0917FFD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BD4EE-D778-4A45-BDAC-D75F03A91A0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3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1AFA349E-8E38-1A86-9683-509F877C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66095" y="975470"/>
            <a:ext cx="11716318" cy="127405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C2168B-921D-B78C-DC10-79868FB4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827289"/>
            <a:ext cx="9200208" cy="455958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16659C-33F1-54F0-9380-B26C558F4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470" y="912477"/>
            <a:ext cx="9182943" cy="461665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Presentation </a:t>
            </a:r>
            <a:r>
              <a:rPr lang="nb-NO" dirty="0" err="1"/>
              <a:t>audience</a:t>
            </a:r>
            <a:r>
              <a:rPr lang="nb-NO" dirty="0"/>
              <a:t> and date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A12D45-B0C5-4D2F-BD1F-CAA5F6A4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09601FA-9460-4F6D-8750-148ABCD02DE0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E55BB6-7508-CFD0-1D4E-A7FBBF3C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358290"/>
            <a:ext cx="14402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CBABD-6F8B-2AEE-16D6-903DAEF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365983"/>
            <a:ext cx="14402" cy="30778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8E8B4D6-979F-D2B1-6881-A43A5D94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1CE54CF7-E820-7796-D131-88D58B759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470" y="1435685"/>
            <a:ext cx="920020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buNone/>
              <a:defRPr sz="3000"/>
            </a:lvl2pPr>
            <a:lvl3pPr marL="1828709" indent="0">
              <a:buNone/>
              <a:defRPr sz="3000"/>
            </a:lvl3pPr>
            <a:lvl4pPr marL="2743063" indent="0">
              <a:buNone/>
              <a:defRPr sz="3000"/>
            </a:lvl4pPr>
            <a:lvl5pPr marL="3657417" indent="0"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r>
              <a:rPr lang="nb-NO" dirty="0"/>
              <a:t> (</a:t>
            </a:r>
            <a:r>
              <a:rPr lang="nb-NO" dirty="0" err="1"/>
              <a:t>title</a:t>
            </a:r>
            <a:r>
              <a:rPr lang="nb-NO" dirty="0"/>
              <a:t>, 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B86F6AC-C0DC-3214-A066-B4C4DBEF6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4354B11-3EC9-65FB-A7E6-44545FFBB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D4CF688-3C20-A7F1-6FC9-A21D5259B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4FE270D1-A317-DF4A-F971-E7DDB9D9D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B060AC9-93A5-00F5-BA1A-9E5880819E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2024-02-01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40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2024-02-01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545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2024-02-01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46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016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/>
              <a:t>Takk for meg!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2024-02-01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(</a:t>
            </a:r>
            <a:r>
              <a:rPr lang="nb-NO" dirty="0" err="1"/>
              <a:t>Title</a:t>
            </a:r>
            <a:r>
              <a:rPr lang="nb-NO" dirty="0"/>
              <a:t>/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9C5ADBF-0BFB-9C2F-EF55-4EE4A5D82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51C0A3-0F44-06C7-9681-B9D90058EED3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153313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8CFDF-10C1-AC5E-BF44-41E2229A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6345F1-D148-B9EE-72A7-577B7BBD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069F86-9B9D-29A3-B191-2CCB8448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9289FF4-CDA6-4CF7-A769-6BD038D99205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67C87-688B-47D7-EA32-B0362116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AB6F39-9ADC-44BB-78E0-CC9346B2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8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7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/>
              <a:t>Takk for meg!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2024-02-01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(</a:t>
            </a:r>
            <a:r>
              <a:rPr lang="nb-NO" dirty="0" err="1"/>
              <a:t>Title</a:t>
            </a:r>
            <a:r>
              <a:rPr lang="nb-NO" dirty="0"/>
              <a:t>/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2526799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06344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2024-02-01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93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2024-02-01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5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5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57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CCE531D8-D239-207B-DBA2-E18501772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81B4DDA-7FFF-4900-C6DF-69EA199D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22390691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 dirty="0"/>
              <a:t>Klikk for å redigere tittelstil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643F2D-181A-5041-20F4-AB4ECFBB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722" y="3417554"/>
            <a:ext cx="22390691" cy="7821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92990F-B493-AC82-DFB6-0B5EA4CAC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8F61-ABA5-43A3-BA61-45A4FC38FFA4}" type="datetime1">
              <a:rPr lang="sv-SE" smtClean="0"/>
              <a:t>2024-02-01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65FD74-F965-3BEA-0367-55B5124C8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2E1EEE-09CC-DF03-FE63-EBA5C236A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80370" y="12776907"/>
            <a:ext cx="548604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9C4CC11-2B25-C0CE-60BE-09821DFF596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13ECD839-19EB-E0A1-BAC5-8D517934436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5" r:id="rId24"/>
    <p:sldLayoutId id="2147483707" r:id="rId25"/>
  </p:sldLayoutIdLst>
  <p:hf hdr="0" ftr="0" dt="0"/>
  <p:txStyles>
    <p:titleStyle>
      <a:lvl1pPr algn="l" defTabSz="1828709" rtl="0" eaLnBrk="1" latinLnBrk="0" hangingPunct="1">
        <a:lnSpc>
          <a:spcPts val="7200"/>
        </a:lnSpc>
        <a:spcBef>
          <a:spcPct val="0"/>
        </a:spcBef>
        <a:buNone/>
        <a:defRPr sz="6000" b="1" kern="1200">
          <a:solidFill>
            <a:srgbClr val="B85429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ts val="4800"/>
        </a:lnSpc>
        <a:spcBef>
          <a:spcPts val="3000"/>
        </a:spcBef>
        <a:buFont typeface="EB Garamond" panose="00000500000000000000" pitchFamily="2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5" userDrawn="1">
          <p15:clr>
            <a:srgbClr val="F26B43"/>
          </p15:clr>
        </p15:guide>
        <p15:guide id="106" pos="15359" userDrawn="1">
          <p15:clr>
            <a:srgbClr val="F26B43"/>
          </p15:clr>
        </p15:guide>
        <p15:guide id="107" pos="639" userDrawn="1">
          <p15:clr>
            <a:srgbClr val="F26B43"/>
          </p15:clr>
        </p15:guide>
        <p15:guide id="108" pos="1279" userDrawn="1">
          <p15:clr>
            <a:srgbClr val="F26B43"/>
          </p15:clr>
        </p15:guide>
        <p15:guide id="109" pos="1919" userDrawn="1">
          <p15:clr>
            <a:srgbClr val="F26B43"/>
          </p15:clr>
        </p15:guide>
        <p15:guide id="110" pos="2559" userDrawn="1">
          <p15:clr>
            <a:srgbClr val="F26B43"/>
          </p15:clr>
        </p15:guide>
        <p15:guide id="111" pos="3199" userDrawn="1">
          <p15:clr>
            <a:srgbClr val="F26B43"/>
          </p15:clr>
        </p15:guide>
        <p15:guide id="112" pos="3839" userDrawn="1">
          <p15:clr>
            <a:srgbClr val="F26B43"/>
          </p15:clr>
        </p15:guide>
        <p15:guide id="113" pos="4479" userDrawn="1">
          <p15:clr>
            <a:srgbClr val="F26B43"/>
          </p15:clr>
        </p15:guide>
        <p15:guide id="114" pos="5139" userDrawn="1">
          <p15:clr>
            <a:srgbClr val="F26B43"/>
          </p15:clr>
        </p15:guide>
        <p15:guide id="115" pos="5759" userDrawn="1">
          <p15:clr>
            <a:srgbClr val="F26B43"/>
          </p15:clr>
        </p15:guide>
        <p15:guide id="116" pos="6399" userDrawn="1">
          <p15:clr>
            <a:srgbClr val="F26B43"/>
          </p15:clr>
        </p15:guide>
        <p15:guide id="117" pos="7039" userDrawn="1">
          <p15:clr>
            <a:srgbClr val="F26B43"/>
          </p15:clr>
        </p15:guide>
        <p15:guide id="118" pos="7679" userDrawn="1">
          <p15:clr>
            <a:srgbClr val="F26B43"/>
          </p15:clr>
        </p15:guide>
        <p15:guide id="119" pos="8319" userDrawn="1">
          <p15:clr>
            <a:srgbClr val="F26B43"/>
          </p15:clr>
        </p15:guide>
        <p15:guide id="120" pos="8959" userDrawn="1">
          <p15:clr>
            <a:srgbClr val="F26B43"/>
          </p15:clr>
        </p15:guide>
        <p15:guide id="121" pos="9599" userDrawn="1">
          <p15:clr>
            <a:srgbClr val="F26B43"/>
          </p15:clr>
        </p15:guide>
        <p15:guide id="122" pos="10239" userDrawn="1">
          <p15:clr>
            <a:srgbClr val="F26B43"/>
          </p15:clr>
        </p15:guide>
        <p15:guide id="123" pos="10879" userDrawn="1">
          <p15:clr>
            <a:srgbClr val="F26B43"/>
          </p15:clr>
        </p15:guide>
        <p15:guide id="124" pos="11519" userDrawn="1">
          <p15:clr>
            <a:srgbClr val="F26B43"/>
          </p15:clr>
        </p15:guide>
        <p15:guide id="125" pos="12159" userDrawn="1">
          <p15:clr>
            <a:srgbClr val="F26B43"/>
          </p15:clr>
        </p15:guide>
        <p15:guide id="126" pos="12799" userDrawn="1">
          <p15:clr>
            <a:srgbClr val="F26B43"/>
          </p15:clr>
        </p15:guide>
        <p15:guide id="127" pos="13440" userDrawn="1">
          <p15:clr>
            <a:srgbClr val="F26B43"/>
          </p15:clr>
        </p15:guide>
        <p15:guide id="128" pos="14079" userDrawn="1">
          <p15:clr>
            <a:srgbClr val="F26B43"/>
          </p15:clr>
        </p15:guide>
        <p15:guide id="129" pos="14719" userDrawn="1">
          <p15:clr>
            <a:srgbClr val="F26B43"/>
          </p15:clr>
        </p15:guide>
        <p15:guide id="130" orient="horz" userDrawn="1">
          <p15:clr>
            <a:srgbClr val="F26B43"/>
          </p15:clr>
        </p15:guide>
        <p15:guide id="131" orient="horz" pos="8640" userDrawn="1">
          <p15:clr>
            <a:srgbClr val="F26B43"/>
          </p15:clr>
        </p15:guide>
        <p15:guide id="132" orient="horz" pos="640" userDrawn="1">
          <p15:clr>
            <a:srgbClr val="F26B43"/>
          </p15:clr>
        </p15:guide>
        <p15:guide id="133" orient="horz" pos="946" userDrawn="1">
          <p15:clr>
            <a:srgbClr val="F26B43"/>
          </p15:clr>
        </p15:guide>
        <p15:guide id="134" orient="horz" pos="1253" userDrawn="1">
          <p15:clr>
            <a:srgbClr val="F26B43"/>
          </p15:clr>
        </p15:guide>
        <p15:guide id="135" orient="horz" pos="1530" userDrawn="1">
          <p15:clr>
            <a:srgbClr val="F26B43"/>
          </p15:clr>
        </p15:guide>
        <p15:guide id="136" orient="horz" pos="1866" userDrawn="1">
          <p15:clr>
            <a:srgbClr val="F26B43"/>
          </p15:clr>
        </p15:guide>
        <p15:guide id="137" orient="horz" pos="2173" userDrawn="1">
          <p15:clr>
            <a:srgbClr val="F26B43"/>
          </p15:clr>
        </p15:guide>
        <p15:guide id="138" orient="horz" pos="2480" userDrawn="1">
          <p15:clr>
            <a:srgbClr val="F26B43"/>
          </p15:clr>
        </p15:guide>
        <p15:guide id="139" orient="horz" pos="2786" userDrawn="1">
          <p15:clr>
            <a:srgbClr val="F26B43"/>
          </p15:clr>
        </p15:guide>
        <p15:guide id="140" orient="horz" pos="3093" userDrawn="1">
          <p15:clr>
            <a:srgbClr val="F26B43"/>
          </p15:clr>
        </p15:guide>
        <p15:guide id="141" orient="horz" pos="3400" userDrawn="1">
          <p15:clr>
            <a:srgbClr val="F26B43"/>
          </p15:clr>
        </p15:guide>
        <p15:guide id="142" orient="horz" pos="3706" userDrawn="1">
          <p15:clr>
            <a:srgbClr val="F26B43"/>
          </p15:clr>
        </p15:guide>
        <p15:guide id="143" orient="horz" pos="4013" userDrawn="1">
          <p15:clr>
            <a:srgbClr val="F26B43"/>
          </p15:clr>
        </p15:guide>
        <p15:guide id="144" orient="horz" pos="4320" userDrawn="1">
          <p15:clr>
            <a:srgbClr val="F26B43"/>
          </p15:clr>
        </p15:guide>
        <p15:guide id="145" orient="horz" pos="4626" userDrawn="1">
          <p15:clr>
            <a:srgbClr val="F26B43"/>
          </p15:clr>
        </p15:guide>
        <p15:guide id="146" orient="horz" pos="4933" userDrawn="1">
          <p15:clr>
            <a:srgbClr val="F26B43"/>
          </p15:clr>
        </p15:guide>
        <p15:guide id="147" orient="horz" pos="5240" userDrawn="1">
          <p15:clr>
            <a:srgbClr val="F26B43"/>
          </p15:clr>
        </p15:guide>
        <p15:guide id="148" orient="horz" pos="5546" userDrawn="1">
          <p15:clr>
            <a:srgbClr val="F26B43"/>
          </p15:clr>
        </p15:guide>
        <p15:guide id="149" orient="horz" pos="5853" userDrawn="1">
          <p15:clr>
            <a:srgbClr val="F26B43"/>
          </p15:clr>
        </p15:guide>
        <p15:guide id="150" orient="horz" pos="6160" userDrawn="1">
          <p15:clr>
            <a:srgbClr val="F26B43"/>
          </p15:clr>
        </p15:guide>
        <p15:guide id="151" orient="horz" pos="6466" userDrawn="1">
          <p15:clr>
            <a:srgbClr val="F26B43"/>
          </p15:clr>
        </p15:guide>
        <p15:guide id="152" orient="horz" pos="6773" userDrawn="1">
          <p15:clr>
            <a:srgbClr val="F26B43"/>
          </p15:clr>
        </p15:guide>
        <p15:guide id="153" orient="horz" pos="7080" userDrawn="1">
          <p15:clr>
            <a:srgbClr val="F26B43"/>
          </p15:clr>
        </p15:guide>
        <p15:guide id="154" orient="horz" pos="7386" userDrawn="1">
          <p15:clr>
            <a:srgbClr val="F26B43"/>
          </p15:clr>
        </p15:guide>
        <p15:guide id="155" orient="horz" pos="7693" userDrawn="1">
          <p15:clr>
            <a:srgbClr val="F26B43"/>
          </p15:clr>
        </p15:guide>
        <p15:guide id="156" orient="horz" pos="8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C71114-2F54-4508-AA80-A30FB450F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t">
            <a:normAutofit/>
          </a:bodyPr>
          <a:lstStyle/>
          <a:p>
            <a:r>
              <a:rPr lang="nb-NO" sz="9600" dirty="0"/>
              <a:t>Reiselivsstatistikk for Røros og Østerdalen 2023</a:t>
            </a:r>
            <a:endParaRPr lang="sv-SE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A67FBF-74C5-9457-5299-F7945B0E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EADB2E4-2809-4C85-B511-BAACE80F7AD9}" type="slidenum">
              <a:rPr lang="sv-SE" smtClean="0"/>
              <a:pPr>
                <a:spcAft>
                  <a:spcPts val="600"/>
                </a:spcAft>
              </a:pPr>
              <a:t>1</a:t>
            </a:fld>
            <a:endParaRPr lang="sv-SE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6453C61-ED88-772E-6AA0-7403B6AC6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470" y="1435685"/>
            <a:ext cx="9200208" cy="1328780"/>
          </a:xfrm>
        </p:spPr>
        <p:txBody>
          <a:bodyPr wrap="square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>
                <a:solidFill>
                  <a:schemeClr val="bg1"/>
                </a:solidFill>
              </a:rPr>
              <a:t>Tove R. Martens,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>
                <a:solidFill>
                  <a:schemeClr val="bg1"/>
                </a:solidFill>
              </a:rPr>
              <a:t>Daglig leder / </a:t>
            </a:r>
            <a:r>
              <a:rPr lang="sv-SE" sz="2400" dirty="0" err="1">
                <a:solidFill>
                  <a:schemeClr val="bg1"/>
                </a:solidFill>
              </a:rPr>
              <a:t>reiselivssjef</a:t>
            </a:r>
            <a:r>
              <a:rPr lang="sv-SE" sz="2400" dirty="0">
                <a:solidFill>
                  <a:schemeClr val="bg1"/>
                </a:solidFill>
              </a:rPr>
              <a:t> Visit Røros og Østerdalen</a:t>
            </a:r>
          </a:p>
        </p:txBody>
      </p:sp>
      <p:pic>
        <p:nvPicPr>
          <p:cNvPr id="10" name="Plassholder for bilde 9" descr="Et bilde som inneholder utendørs, sky, tre, himmel&#10;&#10;Automatisk generert beskrivelse">
            <a:extLst>
              <a:ext uri="{FF2B5EF4-FFF2-40B4-BE49-F238E27FC236}">
                <a16:creationId xmlns:a16="http://schemas.microsoft.com/office/drawing/2014/main" id="{65F3897B-E1FC-BA43-13A3-73A3CCE7D1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r="9217"/>
          <a:stretch>
            <a:fillRect/>
          </a:stretch>
        </p:blipFill>
        <p:spPr>
          <a:xfrm rot="5400000">
            <a:off x="12153900" y="1487488"/>
            <a:ext cx="12741275" cy="11715750"/>
          </a:xfrm>
        </p:spPr>
      </p:pic>
    </p:spTree>
    <p:extLst>
      <p:ext uri="{BB962C8B-B14F-4D97-AF65-F5344CB8AC3E}">
        <p14:creationId xmlns:p14="http://schemas.microsoft.com/office/powerpoint/2010/main" val="320111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6291" y="485003"/>
            <a:ext cx="21029831" cy="923330"/>
          </a:xfrm>
        </p:spPr>
        <p:txBody>
          <a:bodyPr/>
          <a:lstStyle/>
          <a:p>
            <a:r>
              <a:rPr lang="nb-NO" dirty="0">
                <a:latin typeface="Brandon Grotesque Regular" panose="020B0503020203060202"/>
              </a:rPr>
              <a:t>Rørosregionen = Røros og Holtålen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568323B-2B62-0E26-92CE-395D5081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Samlet sett en nedgang på 2% på antall overnatting sammenliknet med 2022</a:t>
            </a:r>
          </a:p>
          <a:p>
            <a:r>
              <a:rPr lang="nb-NO" dirty="0"/>
              <a:t>Det er utlandet som står for nedgangen</a:t>
            </a:r>
          </a:p>
          <a:p>
            <a:r>
              <a:rPr lang="nb-NO" dirty="0"/>
              <a:t>Økning på 14% sammenliknet med 2021,  inkl. stor økning av internasjonale overnattinger</a:t>
            </a:r>
          </a:p>
          <a:p>
            <a:r>
              <a:rPr lang="nb-NO" dirty="0"/>
              <a:t>Økning på 24% sammenliknet med 2020, inkl. internasjonal vekst</a:t>
            </a:r>
          </a:p>
          <a:p>
            <a:r>
              <a:rPr lang="nb-NO" dirty="0"/>
              <a:t>Ikke tilbake på nivå med 2019, som var siste normalår før korona (-13%)</a:t>
            </a:r>
          </a:p>
          <a:p>
            <a:r>
              <a:rPr lang="nb-NO" dirty="0"/>
              <a:t>Primært hotellovernattinger</a:t>
            </a:r>
          </a:p>
        </p:txBody>
      </p:sp>
    </p:spTree>
    <p:extLst>
      <p:ext uri="{BB962C8B-B14F-4D97-AF65-F5344CB8AC3E}">
        <p14:creationId xmlns:p14="http://schemas.microsoft.com/office/powerpoint/2010/main" val="44909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6B76877-020E-0C90-043E-A78667842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270" y="812887"/>
            <a:ext cx="20116800" cy="124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917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6291" y="485003"/>
            <a:ext cx="21029831" cy="1846659"/>
          </a:xfrm>
        </p:spPr>
        <p:txBody>
          <a:bodyPr/>
          <a:lstStyle/>
          <a:p>
            <a:r>
              <a:rPr lang="nb-NO" dirty="0">
                <a:latin typeface="Brandon Grotesque Regular" panose="020B0503020203060202"/>
              </a:rPr>
              <a:t>Østerdalen = Alvdal, Engerdal, Os, Tynset, Tolga, Rendalen, Stor-Elvdal, Åmot, Folldal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568323B-2B62-0E26-92CE-395D5081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Samlet sett en nedgang på 3% på antall overnatting sammenliknet med 2022</a:t>
            </a:r>
          </a:p>
          <a:p>
            <a:r>
              <a:rPr lang="nb-NO" dirty="0"/>
              <a:t>Like stor nedgang på norske og internasjonale gjester</a:t>
            </a:r>
          </a:p>
          <a:p>
            <a:r>
              <a:rPr lang="nb-NO" dirty="0"/>
              <a:t>Økning på 6% sammenliknet med 2021,  dette er det internasjonale overnattinger som bidrar til</a:t>
            </a:r>
          </a:p>
          <a:p>
            <a:r>
              <a:rPr lang="nb-NO" dirty="0"/>
              <a:t>Økning på 33% sammenliknet med 2020, inkl. internasjonal vekst</a:t>
            </a:r>
          </a:p>
          <a:p>
            <a:r>
              <a:rPr lang="nb-NO" dirty="0"/>
              <a:t>Økning på 16% sammenliknet med 2019, (likt fordelt på nordmenn og utlendinger), som var siste normalår før korona (-13%)</a:t>
            </a:r>
          </a:p>
          <a:p>
            <a:r>
              <a:rPr lang="nb-NO" dirty="0"/>
              <a:t>Liten overvekt av camping/hytteovernattinger</a:t>
            </a:r>
          </a:p>
        </p:txBody>
      </p:sp>
    </p:spTree>
    <p:extLst>
      <p:ext uri="{BB962C8B-B14F-4D97-AF65-F5344CB8AC3E}">
        <p14:creationId xmlns:p14="http://schemas.microsoft.com/office/powerpoint/2010/main" val="91542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0B19FDA-2AD1-1D7C-EFC4-6019B1B7F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07499"/>
            <a:ext cx="19858383" cy="12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535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">
      <a:dk1>
        <a:srgbClr val="262423"/>
      </a:dk1>
      <a:lt1>
        <a:srgbClr val="FFFFFF"/>
      </a:lt1>
      <a:dk2>
        <a:srgbClr val="8A2C18"/>
      </a:dk2>
      <a:lt2>
        <a:srgbClr val="B85429"/>
      </a:lt2>
      <a:accent1>
        <a:srgbClr val="7B8040"/>
      </a:accent1>
      <a:accent2>
        <a:srgbClr val="4A4C20"/>
      </a:accent2>
      <a:accent3>
        <a:srgbClr val="AABFC9"/>
      </a:accent3>
      <a:accent4>
        <a:srgbClr val="688996"/>
      </a:accent4>
      <a:accent5>
        <a:srgbClr val="E3BA8F"/>
      </a:accent5>
      <a:accent6>
        <a:srgbClr val="A86C36"/>
      </a:accent6>
      <a:hlink>
        <a:srgbClr val="0563C1"/>
      </a:hlink>
      <a:folHlink>
        <a:srgbClr val="954F72"/>
      </a:folHlink>
    </a:clrScheme>
    <a:fontScheme name="Egendefinert 90">
      <a:majorFont>
        <a:latin typeface="PP Editorial Old Ultralight"/>
        <a:ea typeface=""/>
        <a:cs typeface=""/>
      </a:majorFont>
      <a:minorFont>
        <a:latin typeface="Beausite Classic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A2C18"/>
    </a:custClr>
    <a:custClr name="Custom Color 2">
      <a:srgbClr val="CF8333"/>
    </a:custClr>
    <a:custClr name="Custom Color 3">
      <a:srgbClr val="B05B27"/>
    </a:custClr>
  </a:custClrLst>
  <a:extLst>
    <a:ext uri="{05A4C25C-085E-4340-85A3-A5531E510DB2}">
      <thm15:themeFamily xmlns:thm15="http://schemas.microsoft.com/office/thememl/2012/main" name="VRO_PPT.potx" id="{F9CEBBB7-A640-4C5B-9592-49978AAC7C47}" vid="{579D7C7E-3010-404C-92C7-F8B0B75175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723C3FA-BF32-4994-B389-463905362F4C}">
  <we:reference id="461d4cc1-a871-4735-92bd-d6d2a3159a12" version="1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2DE3E4-E91C-4B61-ABAE-77C511B53014}">
  <we:reference id="57db97c6-56e5-4674-9af2-c47f9e909233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6" ma:contentTypeDescription="Create a new document." ma:contentTypeScope="" ma:versionID="708d7fa6c2ecc464925f2b7a498ad758">
  <xsd:schema xmlns:xsd="http://www.w3.org/2001/XMLSchema" xmlns:xs="http://www.w3.org/2001/XMLSchema" xmlns:p="http://schemas.microsoft.com/office/2006/metadata/properties" xmlns:ns2="3b00a67f-9791-437e-b702-303a706ea042" xmlns:ns3="7dc3d6ed-56f1-49b6-b310-0ff680cfe62a" targetNamespace="http://schemas.microsoft.com/office/2006/metadata/properties" ma:root="true" ma:fieldsID="5de9aa2e14c38ecc95c2c62160be349b" ns2:_="" ns3:_="">
    <xsd:import namespace="3b00a67f-9791-437e-b702-303a706ea042"/>
    <xsd:import namespace="7dc3d6ed-56f1-49b6-b310-0ff680cf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78a55df-a9cd-4882-8adc-9ae50d80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d6ed-56f1-49b6-b310-0ff680cfe62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73458-8fb0-4777-9551-357d96ad6676}" ma:internalName="TaxCatchAll" ma:showField="CatchAllData" ma:web="7dc3d6ed-56f1-49b6-b310-0ff680cfe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F7895D-8AB6-4C2D-AB70-B8C5CDF44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7dc3d6ed-56f1-49b6-b310-0ff680c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65030F-6420-4331-8591-DD844C2507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194</Words>
  <Application>Microsoft Office PowerPoint</Application>
  <PresentationFormat>Egendefinert</PresentationFormat>
  <Paragraphs>23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Beausite Classic Clear</vt:lpstr>
      <vt:lpstr>Brandon Grotesque Regular</vt:lpstr>
      <vt:lpstr>Calibri</vt:lpstr>
      <vt:lpstr>EB Garamond</vt:lpstr>
      <vt:lpstr>Office-tema</vt:lpstr>
      <vt:lpstr>Reiselivsstatistikk for Røros og Østerdalen 2023</vt:lpstr>
      <vt:lpstr>Rørosregionen = Røros og Holtålen</vt:lpstr>
      <vt:lpstr>PowerPoint-presentasjon</vt:lpstr>
      <vt:lpstr>Østerdalen = Alvdal, Engerdal, Os, Tynset, Tolga, Rendalen, Stor-Elvdal, Åmot, Folldal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Tove Martens</dc:creator>
  <cp:lastModifiedBy>Tove Martens</cp:lastModifiedBy>
  <cp:revision>7</cp:revision>
  <dcterms:created xsi:type="dcterms:W3CDTF">2023-11-07T10:45:25Z</dcterms:created>
  <dcterms:modified xsi:type="dcterms:W3CDTF">2024-02-01T12:51:06Z</dcterms:modified>
</cp:coreProperties>
</file>