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3"/>
  </p:sldMasterIdLst>
  <p:notesMasterIdLst>
    <p:notesMasterId r:id="rId31"/>
  </p:notesMasterIdLst>
  <p:sldIdLst>
    <p:sldId id="256" r:id="rId4"/>
    <p:sldId id="294" r:id="rId5"/>
    <p:sldId id="257" r:id="rId6"/>
    <p:sldId id="300" r:id="rId7"/>
    <p:sldId id="278" r:id="rId8"/>
    <p:sldId id="279" r:id="rId9"/>
    <p:sldId id="280" r:id="rId10"/>
    <p:sldId id="297" r:id="rId11"/>
    <p:sldId id="291" r:id="rId12"/>
    <p:sldId id="288" r:id="rId13"/>
    <p:sldId id="274" r:id="rId14"/>
    <p:sldId id="287" r:id="rId15"/>
    <p:sldId id="282" r:id="rId16"/>
    <p:sldId id="283" r:id="rId17"/>
    <p:sldId id="299" r:id="rId18"/>
    <p:sldId id="298" r:id="rId19"/>
    <p:sldId id="284" r:id="rId20"/>
    <p:sldId id="264" r:id="rId21"/>
    <p:sldId id="292" r:id="rId22"/>
    <p:sldId id="293" r:id="rId23"/>
    <p:sldId id="275" r:id="rId24"/>
    <p:sldId id="281" r:id="rId25"/>
    <p:sldId id="289" r:id="rId26"/>
    <p:sldId id="290" r:id="rId27"/>
    <p:sldId id="286" r:id="rId28"/>
    <p:sldId id="295" r:id="rId29"/>
    <p:sldId id="273" r:id="rId30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654" y="108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Presentation </a:t>
            </a:r>
            <a:r>
              <a:rPr lang="nb-NO" dirty="0" err="1"/>
              <a:t>audience</a:t>
            </a:r>
            <a:r>
              <a:rPr lang="nb-NO" dirty="0"/>
              <a:t> and date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r>
              <a:rPr lang="nb-NO" dirty="0"/>
              <a:t> (</a:t>
            </a:r>
            <a:r>
              <a:rPr lang="nb-NO" dirty="0" err="1"/>
              <a:t>title</a:t>
            </a:r>
            <a:r>
              <a:rPr lang="nb-NO" dirty="0"/>
              <a:t>, 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2024-02-06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2024-02-06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2024-02-06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2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84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7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9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53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115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2024-02-06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58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2024-02-06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245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2024-02-06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851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876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2024-02-06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2024-02-06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4" r:id="rId19"/>
    <p:sldLayoutId id="2147483675" r:id="rId20"/>
    <p:sldLayoutId id="2147483663" r:id="rId21"/>
    <p:sldLayoutId id="2147483676" r:id="rId22"/>
    <p:sldLayoutId id="2147483678" r:id="rId23"/>
    <p:sldLayoutId id="2147483677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64" r:id="rId30"/>
    <p:sldLayoutId id="2147483672" r:id="rId31"/>
    <p:sldLayoutId id="2147483673" r:id="rId32"/>
    <p:sldLayoutId id="2147483684" r:id="rId33"/>
    <p:sldLayoutId id="2147483685" r:id="rId34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6069B000-DD3B-0A16-614E-BC8EA8A7A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498" t="17688" r="25498"/>
          <a:stretch/>
        </p:blipFill>
        <p:spPr>
          <a:xfrm>
            <a:off x="12666095" y="3228974"/>
            <a:ext cx="11716318" cy="1048702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3C71114-2F54-4508-AA80-A30FB450F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69" y="3827289"/>
            <a:ext cx="10320059" cy="4559582"/>
          </a:xfrm>
        </p:spPr>
        <p:txBody>
          <a:bodyPr/>
          <a:lstStyle/>
          <a:p>
            <a:r>
              <a:rPr lang="sv-SE" b="1" dirty="0"/>
              <a:t>Nøkkeltall roros.no</a:t>
            </a:r>
            <a:br>
              <a:rPr lang="sv-SE" b="1" dirty="0"/>
            </a:br>
            <a:r>
              <a:rPr lang="sv-SE" b="1" dirty="0"/>
              <a:t>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04AD84-105F-7870-D0F7-ADA848638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67FBF-74C5-9457-5299-F7945B0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</a:t>
            </a:fld>
            <a:endParaRPr lang="sv-S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453C61-ED88-772E-6AA0-7403B6AC6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</p:spTree>
    <p:extLst>
      <p:ext uri="{BB962C8B-B14F-4D97-AF65-F5344CB8AC3E}">
        <p14:creationId xmlns:p14="http://schemas.microsoft.com/office/powerpoint/2010/main" val="320111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Søkeord og emner med vekst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10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24229" y="3637500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A6AAA4-690C-158B-68C4-237BA2208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2" t="39018" r="21079" b="19170"/>
          <a:stretch/>
        </p:blipFill>
        <p:spPr>
          <a:xfrm>
            <a:off x="975722" y="2917608"/>
            <a:ext cx="22353963" cy="8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Nøkkeltall Google Search Console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11</a:t>
            </a:fld>
            <a:endParaRPr lang="sv-SE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3C29883-1D02-7BF1-6265-A6FC2FC7A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7" t="43792" r="5365" b="1973"/>
          <a:stretch/>
        </p:blipFill>
        <p:spPr>
          <a:xfrm>
            <a:off x="1854551" y="2863788"/>
            <a:ext cx="20633032" cy="8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Henvisningstrafikk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12</a:t>
            </a:fld>
            <a:endParaRPr lang="sv-SE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DEC2527-E1E7-060C-5DFA-CA0D7D5E4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0" t="26342" r="29600" b="5010"/>
          <a:stretch/>
        </p:blipFill>
        <p:spPr>
          <a:xfrm>
            <a:off x="6215500" y="2663377"/>
            <a:ext cx="17150913" cy="1022125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3673459-0131-7C04-A2FB-16100A970B93}"/>
              </a:ext>
            </a:extLst>
          </p:cNvPr>
          <p:cNvSpPr txBox="1"/>
          <p:nvPr/>
        </p:nvSpPr>
        <p:spPr>
          <a:xfrm>
            <a:off x="975722" y="3240982"/>
            <a:ext cx="4964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Trafikk til roros.no fra andre nettsteder i 2023.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0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Sideautoritet 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13</a:t>
            </a:fld>
            <a:endParaRPr lang="sv-SE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4F3F9C9-37A6-6248-EF3A-8F5C4FD7A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1" t="41082" r="4657" b="36778"/>
          <a:stretch/>
        </p:blipFill>
        <p:spPr>
          <a:xfrm>
            <a:off x="1222573" y="3145121"/>
            <a:ext cx="21937266" cy="346219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278AB1-6DE9-757A-E974-9CB79BE0B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38" t="38787" r="3831" b="39884"/>
          <a:stretch/>
        </p:blipFill>
        <p:spPr>
          <a:xfrm>
            <a:off x="7422776" y="8216535"/>
            <a:ext cx="15691448" cy="23740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5EE30BF-376D-5186-A0C2-D8D23EDA7042}"/>
              </a:ext>
            </a:extLst>
          </p:cNvPr>
          <p:cNvSpPr txBox="1"/>
          <p:nvPr/>
        </p:nvSpPr>
        <p:spPr>
          <a:xfrm>
            <a:off x="1241295" y="7189369"/>
            <a:ext cx="4964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Denne verdien sier noe om styrken på nettstedet.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Dette er sammensatt av verdier for lenker (Ref. Domains) synlighet, trafikk og engasjement.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EDC9F3E-B5AD-0DCC-9DD4-FED641FF1382}"/>
              </a:ext>
            </a:extLst>
          </p:cNvPr>
          <p:cNvSpPr txBox="1"/>
          <p:nvPr/>
        </p:nvSpPr>
        <p:spPr>
          <a:xfrm>
            <a:off x="7422776" y="10911918"/>
            <a:ext cx="12196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000" b="1" dirty="0">
                <a:solidFill>
                  <a:schemeClr val="bg1"/>
                </a:solidFill>
              </a:rPr>
              <a:t>Eksterne lenker +5%</a:t>
            </a:r>
            <a:endParaRPr lang="nb-NO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5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Kilder og brukere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14</a:t>
            </a:fld>
            <a:endParaRPr lang="sv-SE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A907D7-45FA-303F-E7F9-BCCB75556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8" t="34099" r="14798" b="13543"/>
          <a:stretch/>
        </p:blipFill>
        <p:spPr>
          <a:xfrm>
            <a:off x="5013520" y="3191950"/>
            <a:ext cx="17980952" cy="872214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DFF64EB-BEEF-FE64-4546-02D43AE6B0AE}"/>
              </a:ext>
            </a:extLst>
          </p:cNvPr>
          <p:cNvSpPr txBox="1"/>
          <p:nvPr/>
        </p:nvSpPr>
        <p:spPr>
          <a:xfrm>
            <a:off x="975722" y="3191950"/>
            <a:ext cx="3892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Trafikk-kilder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2. halvår (GA4).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Demografiske tall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15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17418" y="1400611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45C58F7-8CC7-280F-95BE-7BE29B8A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8" y="3334982"/>
            <a:ext cx="22241175" cy="73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Kanaler trafikk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16</a:t>
            </a:fld>
            <a:endParaRPr lang="sv-SE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A892BEA-77C2-709E-F2FE-3600A9BBF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3" t="27893" r="25465" b="15094"/>
          <a:stretch/>
        </p:blipFill>
        <p:spPr>
          <a:xfrm>
            <a:off x="6502043" y="2410693"/>
            <a:ext cx="16236513" cy="986268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55DB5C3-EF32-DA06-29C5-1FB1A185C7CB}"/>
              </a:ext>
            </a:extLst>
          </p:cNvPr>
          <p:cNvSpPr txBox="1"/>
          <p:nvPr/>
        </p:nvSpPr>
        <p:spPr>
          <a:xfrm>
            <a:off x="975722" y="3191950"/>
            <a:ext cx="4349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Snitt-tall mnd for de tre mest populære kanalene for trafikk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Flater og skjermer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17</a:t>
            </a:fld>
            <a:endParaRPr lang="sv-SE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AACE26A-D023-514C-CBCB-75BFEE6B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38" y="3178601"/>
            <a:ext cx="17895258" cy="78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6DB9B6C-5E04-2998-B317-A5852BFD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9C6CE8-3CCE-A89A-C9F2-C49973B4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</a:t>
            </a:r>
          </a:p>
        </p:txBody>
      </p:sp>
    </p:spTree>
    <p:extLst>
      <p:ext uri="{BB962C8B-B14F-4D97-AF65-F5344CB8AC3E}">
        <p14:creationId xmlns:p14="http://schemas.microsoft.com/office/powerpoint/2010/main" val="30919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slik har vi jobbet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342488" y="11807679"/>
            <a:ext cx="5486043" cy="215444"/>
          </a:xfrm>
        </p:spPr>
        <p:txBody>
          <a:bodyPr/>
          <a:lstStyle/>
          <a:p>
            <a:fld id="{4EADB2E4-2809-4C85-B511-BAACE80F7AD9}" type="slidenum">
              <a:rPr lang="sv-SE" smtClean="0"/>
              <a:t>19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3" y="2834152"/>
            <a:ext cx="596296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Basert på flere søkeordsanalyser så vi store søkevolum for overnatting for både Røros og Østerdalen.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 lagde en helt nye kategorier der vi delte opp Røros og Østerdalen.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Her lagde vi 2 kategorier, en for Røros og en for Østerdalen.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Innenfor denne «huben» samlet vi alle sider for hoteller, hytter og camping med mer.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D6B00CC-B109-CD29-1E00-528177574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8" t="29358" r="14193" b="8716"/>
          <a:stretch/>
        </p:blipFill>
        <p:spPr>
          <a:xfrm>
            <a:off x="15133384" y="4866735"/>
            <a:ext cx="7695147" cy="661559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39C9684-9D37-DB9F-6434-1D7C92D5AB51}"/>
              </a:ext>
            </a:extLst>
          </p:cNvPr>
          <p:cNvSpPr txBox="1"/>
          <p:nvPr/>
        </p:nvSpPr>
        <p:spPr>
          <a:xfrm>
            <a:off x="15160278" y="11592235"/>
            <a:ext cx="681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Kategorier: Slik er sidestrukturen satt opp tematisk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E3F2A7A-CCBC-FF8C-9FEE-0E3E86E68ADA}"/>
              </a:ext>
            </a:extLst>
          </p:cNvPr>
          <p:cNvSpPr txBox="1"/>
          <p:nvPr/>
        </p:nvSpPr>
        <p:spPr>
          <a:xfrm>
            <a:off x="7963496" y="11577571"/>
            <a:ext cx="620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Nytt innhold for «Overnatting» i 2023</a:t>
            </a:r>
          </a:p>
        </p:txBody>
      </p:sp>
      <p:pic>
        <p:nvPicPr>
          <p:cNvPr id="15" name="Bilde 14" descr="Et bilde som inneholder tekst, skjermbilde, Nettsted, Nettside&#10;&#10;Automatisk generert beskrivelse">
            <a:extLst>
              <a:ext uri="{FF2B5EF4-FFF2-40B4-BE49-F238E27FC236}">
                <a16:creationId xmlns:a16="http://schemas.microsoft.com/office/drawing/2014/main" id="{DA34FB9F-7FC1-697A-9C8F-DE4D0AAF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33"/>
          <a:stretch/>
        </p:blipFill>
        <p:spPr>
          <a:xfrm>
            <a:off x="7896130" y="4866735"/>
            <a:ext cx="6832163" cy="66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Høydepunkter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02660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Økt organisk synlighet </a:t>
            </a:r>
            <a:r>
              <a:rPr lang="nb-NO" sz="4400" b="1" dirty="0">
                <a:solidFill>
                  <a:schemeClr val="bg1"/>
                </a:solidFill>
              </a:rPr>
              <a:t>+257%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Topp 3 plasseringer i Google økte med </a:t>
            </a:r>
            <a:r>
              <a:rPr lang="nb-NO" sz="4400" b="1" dirty="0">
                <a:solidFill>
                  <a:schemeClr val="bg1"/>
                </a:solidFill>
              </a:rPr>
              <a:t>+246%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Synlighet for kategorien «Overnatting» økte med </a:t>
            </a:r>
            <a:r>
              <a:rPr lang="nb-NO" sz="4400" b="1" dirty="0">
                <a:solidFill>
                  <a:schemeClr val="bg1"/>
                </a:solidFill>
              </a:rPr>
              <a:t>+494%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Trafikken til overnattingssidene økte med </a:t>
            </a:r>
            <a:r>
              <a:rPr lang="nb-NO" sz="4400" b="1" dirty="0">
                <a:solidFill>
                  <a:schemeClr val="bg1"/>
                </a:solidFill>
              </a:rPr>
              <a:t>+57%</a:t>
            </a:r>
            <a:r>
              <a:rPr lang="nb-NO" sz="4400" dirty="0">
                <a:solidFill>
                  <a:schemeClr val="bg1"/>
                </a:solidFill>
              </a:rPr>
              <a:t> i 2. halvår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EE4D1D2-220A-B96D-466E-F7714E3448BC}"/>
              </a:ext>
            </a:extLst>
          </p:cNvPr>
          <p:cNvSpPr txBox="1"/>
          <p:nvPr/>
        </p:nvSpPr>
        <p:spPr>
          <a:xfrm>
            <a:off x="12263716" y="5854352"/>
            <a:ext cx="10266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Vekst: Roros.no 2023. Dette er summen av synligheten for innholdet på nettsidene, tilknyttet relevante søkeord.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A7C0A60-E4E8-5FC0-B178-DA8C136A0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0" t="18520" r="2258" b="18429"/>
          <a:stretch/>
        </p:blipFill>
        <p:spPr>
          <a:xfrm>
            <a:off x="12263715" y="6960446"/>
            <a:ext cx="10537920" cy="437206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5A84DB2-1D3C-D89A-1402-25748FDC9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0" t="33842" r="2258" b="3107"/>
          <a:stretch/>
        </p:blipFill>
        <p:spPr>
          <a:xfrm>
            <a:off x="12263716" y="1359137"/>
            <a:ext cx="10537919" cy="4372063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F6E47AF-BC5D-CC66-424D-029A3DBFB248}"/>
              </a:ext>
            </a:extLst>
          </p:cNvPr>
          <p:cNvSpPr txBox="1"/>
          <p:nvPr/>
        </p:nvSpPr>
        <p:spPr>
          <a:xfrm>
            <a:off x="12379464" y="11443476"/>
            <a:ext cx="1026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Vekst: Roros.no - sammenligning siste 5 år og 2023.</a:t>
            </a:r>
          </a:p>
        </p:txBody>
      </p:sp>
    </p:spTree>
    <p:extLst>
      <p:ext uri="{BB962C8B-B14F-4D97-AF65-F5344CB8AC3E}">
        <p14:creationId xmlns:p14="http://schemas.microsoft.com/office/powerpoint/2010/main" val="386752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slik har vi jobbet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20</a:t>
            </a:fld>
            <a:endParaRPr lang="sv-SE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5B61515-C01C-26BD-20EF-1F77ECDDF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0" t="41347" r="27936" b="1164"/>
          <a:stretch/>
        </p:blipFill>
        <p:spPr>
          <a:xfrm>
            <a:off x="13772301" y="3826663"/>
            <a:ext cx="8933435" cy="629277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C4E3F74-3D9E-4826-E28D-0C7F2DF6F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35" t="24063" r="2442" b="19863"/>
          <a:stretch/>
        </p:blipFill>
        <p:spPr>
          <a:xfrm>
            <a:off x="7370308" y="3826663"/>
            <a:ext cx="5915386" cy="630810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1A3F98-1476-58A4-5E56-DC2CC7EBC3E7}"/>
              </a:ext>
            </a:extLst>
          </p:cNvPr>
          <p:cNvSpPr txBox="1"/>
          <p:nvPr/>
        </p:nvSpPr>
        <p:spPr>
          <a:xfrm>
            <a:off x="7326528" y="10392851"/>
            <a:ext cx="620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Organisk synlighet: Disse kategoriene ga kraftig vekst i 2023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05468BE-0FC5-698C-1B20-6A5579396E3B}"/>
              </a:ext>
            </a:extLst>
          </p:cNvPr>
          <p:cNvSpPr txBox="1"/>
          <p:nvPr/>
        </p:nvSpPr>
        <p:spPr>
          <a:xfrm>
            <a:off x="948828" y="3706332"/>
            <a:ext cx="569401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Etter et fall i januar implementerte vi den nye sidestrukturen og det nye innholdet for «Overnatting».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Resultatet ble høy vekst, særlig i 2. halvår etter at nytt innhold for overnatting ble lansert i april.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Trafikken til overnattingssidene doblet seg i 2. halvår. </a:t>
            </a:r>
          </a:p>
        </p:txBody>
      </p:sp>
    </p:spTree>
    <p:extLst>
      <p:ext uri="{BB962C8B-B14F-4D97-AF65-F5344CB8AC3E}">
        <p14:creationId xmlns:p14="http://schemas.microsoft.com/office/powerpoint/2010/main" val="324094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vekst i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21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2" y="3826663"/>
            <a:ext cx="49641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Verdi: kr 800.000/år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Besøk: 36.000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Visning/bruker: 2.70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Organisk vekst: </a:t>
            </a:r>
            <a:r>
              <a:rPr lang="nb-NO" b="1" dirty="0">
                <a:solidFill>
                  <a:schemeClr val="bg1"/>
                </a:solidFill>
              </a:rPr>
              <a:t>+494%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Trafikk 2. halvår: </a:t>
            </a:r>
            <a:r>
              <a:rPr lang="nb-NO" b="1" dirty="0">
                <a:solidFill>
                  <a:schemeClr val="bg1"/>
                </a:solidFill>
              </a:rPr>
              <a:t>+57%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Søkevolum: 40.000/mnd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AD3DBE0-4E82-BC4A-0D5D-69E35FACC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7" t="25909" r="2703" b="12595"/>
          <a:stretch/>
        </p:blipFill>
        <p:spPr>
          <a:xfrm>
            <a:off x="6289925" y="3380715"/>
            <a:ext cx="17103382" cy="69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4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organisk vekst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22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17418" y="1400611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E329FC-7BAD-5931-BBC4-2B77AD971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0" t="26724" r="4426"/>
          <a:stretch/>
        </p:blipFill>
        <p:spPr>
          <a:xfrm>
            <a:off x="5674659" y="2911363"/>
            <a:ext cx="17691754" cy="873405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C69DA33-9181-5184-DE77-9232E77A7CC0}"/>
              </a:ext>
            </a:extLst>
          </p:cNvPr>
          <p:cNvSpPr txBox="1"/>
          <p:nvPr/>
        </p:nvSpPr>
        <p:spPr>
          <a:xfrm>
            <a:off x="975722" y="3153410"/>
            <a:ext cx="4483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Slik vokste synligheten forrige sesong for kategorien «Overnatting»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4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vekst i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23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2" y="3288783"/>
            <a:ext cx="5156137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Grunnet problemer med overgang til ny nettside på tampen av 2022, ble det et kraftig dropp i synlighet (og trafikk) på roros.no.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 klarte likevel å gjenoppbygge mye av denne og bortimot </a:t>
            </a:r>
            <a:r>
              <a:rPr lang="nb-NO" b="1" dirty="0">
                <a:solidFill>
                  <a:schemeClr val="bg1"/>
                </a:solidFill>
              </a:rPr>
              <a:t>firedoble</a:t>
            </a:r>
            <a:r>
              <a:rPr lang="nb-NO" dirty="0">
                <a:solidFill>
                  <a:schemeClr val="bg1"/>
                </a:solidFill>
              </a:rPr>
              <a:t> synligheten for kategorien «Overnatting»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Trafikk fra søkemotor: </a:t>
            </a:r>
            <a:r>
              <a:rPr lang="nb-NO" b="1" dirty="0">
                <a:solidFill>
                  <a:schemeClr val="bg1"/>
                </a:solidFill>
              </a:rPr>
              <a:t>+57% </a:t>
            </a:r>
            <a:r>
              <a:rPr lang="nb-NO" dirty="0">
                <a:solidFill>
                  <a:schemeClr val="bg1"/>
                </a:solidFill>
              </a:rPr>
              <a:t>2. halvår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E5F4ACE-45F4-668F-3C71-3C2DAB6DE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t="34753" r="1384" b="43207"/>
          <a:stretch/>
        </p:blipFill>
        <p:spPr>
          <a:xfrm>
            <a:off x="13145073" y="3369466"/>
            <a:ext cx="9938213" cy="1413618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970F9C4-D1C4-7EC3-3A8B-30C50663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3" t="59795" r="41040" b="18580"/>
          <a:stretch/>
        </p:blipFill>
        <p:spPr>
          <a:xfrm>
            <a:off x="8788025" y="3369466"/>
            <a:ext cx="3842301" cy="296251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CC5FCE1-119E-F86E-F266-92265CCE7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9" t="36646" r="23191"/>
          <a:stretch/>
        </p:blipFill>
        <p:spPr>
          <a:xfrm>
            <a:off x="13164383" y="5151805"/>
            <a:ext cx="9938213" cy="581856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335E9A1-AC02-7126-3646-F6EFB5D0ECE7}"/>
              </a:ext>
            </a:extLst>
          </p:cNvPr>
          <p:cNvSpPr txBox="1"/>
          <p:nvPr/>
        </p:nvSpPr>
        <p:spPr>
          <a:xfrm>
            <a:off x="8707343" y="6639409"/>
            <a:ext cx="4113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Første halvår ble  noe skadelidende, men fra juli og fram til juli 2023 doblet vi trafikken fra Google for søkeord tilknyttet overnatting.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983A772-9156-FCA8-276B-4F783DF9F8FA}"/>
              </a:ext>
            </a:extLst>
          </p:cNvPr>
          <p:cNvSpPr txBox="1"/>
          <p:nvPr/>
        </p:nvSpPr>
        <p:spPr>
          <a:xfrm>
            <a:off x="13164383" y="11234408"/>
            <a:ext cx="947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I juli 2023 kom Google Analytics 4 som innebar et nytt grensesnitt i verktøyet.  </a:t>
            </a:r>
          </a:p>
        </p:txBody>
      </p:sp>
    </p:spTree>
    <p:extLst>
      <p:ext uri="{BB962C8B-B14F-4D97-AF65-F5344CB8AC3E}">
        <p14:creationId xmlns:p14="http://schemas.microsoft.com/office/powerpoint/2010/main" val="344273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vekst i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24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2" y="3590606"/>
            <a:ext cx="44262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Organisk synlighet oppnådd i løpet av forrige år for Overnatting. (Utvalg)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7B5CBF5-1724-90C6-C36B-3E33C26AD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23" r="15544" b="8952"/>
          <a:stretch/>
        </p:blipFill>
        <p:spPr>
          <a:xfrm>
            <a:off x="5401953" y="3375453"/>
            <a:ext cx="18127879" cy="69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Sider og trafikk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25</a:t>
            </a:fld>
            <a:endParaRPr lang="sv-SE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44C44AA-549D-3840-22CD-952A97929DD9}"/>
              </a:ext>
            </a:extLst>
          </p:cNvPr>
          <p:cNvSpPr txBox="1"/>
          <p:nvPr/>
        </p:nvSpPr>
        <p:spPr>
          <a:xfrm>
            <a:off x="975722" y="3375453"/>
            <a:ext cx="4964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Trafikk til sider tilknyttet overnatting i 2. halvår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E0E97F2-C503-D020-A1E1-F4F1FD996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7" t="24402" r="16421" b="-1"/>
          <a:stretch/>
        </p:blipFill>
        <p:spPr>
          <a:xfrm>
            <a:off x="7288305" y="2500644"/>
            <a:ext cx="15706166" cy="105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Forklaringer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26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2963058"/>
            <a:ext cx="17312278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Vi bruker primært Semrush, Google Analytics og Google Search Console for å finne tallene.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Samlet gikk tallene noe ned i 2023 sammenlignet med 2022. Dette skyldes i hovedsak en del tapt synlighet </a:t>
            </a:r>
            <a:r>
              <a:rPr lang="nb-NO" sz="4400" dirty="0" err="1">
                <a:solidFill>
                  <a:schemeClr val="bg1"/>
                </a:solidFill>
              </a:rPr>
              <a:t>ifm</a:t>
            </a:r>
            <a:r>
              <a:rPr lang="nb-NO" sz="4400" dirty="0">
                <a:solidFill>
                  <a:schemeClr val="bg1"/>
                </a:solidFill>
              </a:rPr>
              <a:t> ny plattform. Denne brukte vi en del tid på å gjenskape.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Likevel har nettstedet hatt stor vekst i organisk synlighet i 2023. Som et eksempel ble tall for overnatting totalt sett noenlunde likt som året før, takket være en sterk vekst i 2. halvår. (</a:t>
            </a:r>
            <a:r>
              <a:rPr lang="nb-NO" sz="4400" b="1" dirty="0">
                <a:solidFill>
                  <a:schemeClr val="bg1"/>
                </a:solidFill>
              </a:rPr>
              <a:t>Økning på +57%).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Veksten skyldes systematisk jobb med innhold og sidestruktur.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7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DA5DB-836A-79FC-B1F1-87A023FD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50ACFB-5082-321A-62E4-F3BDE5FC24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A14F14-BC90-3D07-A807-EF2FCA70E69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/>
              <a:t>SEO-rådgiver - Intent SEO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390C4C-6E29-012C-4D73-E1F3D961230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v-SE" dirty="0"/>
              <a:t>bjorn@intentseo.no</a:t>
            </a:r>
          </a:p>
        </p:txBody>
      </p:sp>
    </p:spTree>
    <p:extLst>
      <p:ext uri="{BB962C8B-B14F-4D97-AF65-F5344CB8AC3E}">
        <p14:creationId xmlns:p14="http://schemas.microsoft.com/office/powerpoint/2010/main" val="375936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 www.roros.no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3</a:t>
            </a:fld>
            <a:endParaRPr lang="sv-SE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85004A10-1DF8-0E1D-8064-E5FAAC39E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90" y="2858658"/>
            <a:ext cx="19356231" cy="85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KPI/NØKKELTALL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4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723159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Besøk og økter gikk noe ned i 2023, sammenlignet med året før -6.31% og -6,56%. Grunnen til dette var blant annet redesign av nettsiden, der mye av trafikken forsvant i 1. halvår (2023).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Trafikk fra Google gikk også noe ned med forklaring i samme årsaker som ovenfor. -11%.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Samtidig økte vi organisk synlighet med nytt innhold, og visninger gikk opp (2.4 millioner visninger i Google).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 Organisk synlighet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5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258068" y="9298135"/>
            <a:ext cx="14824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Hovedfokuset i 2023 har vært å øke synligheten omkring søkeord og emner som berører medlemmer og reiselivsbransje i Røros og Østerdalen. Dette har gitt stor vekst i synlighet, særlig for emner som «overnatting» og «handel».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24070696-F46E-D9E1-7FA9-F1917785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68" y="3960665"/>
            <a:ext cx="21825997" cy="47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Rangeringsdistribusjon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6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17418" y="1400611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F9BD7E1-0CD9-F464-8A6B-C1321C2C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28" y="2694118"/>
            <a:ext cx="20395156" cy="874914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9C00BDE-E2EA-96C2-C5E4-8F1063CA9735}"/>
              </a:ext>
            </a:extLst>
          </p:cNvPr>
          <p:cNvSpPr txBox="1"/>
          <p:nvPr/>
        </p:nvSpPr>
        <p:spPr>
          <a:xfrm>
            <a:off x="895040" y="2694118"/>
            <a:ext cx="6635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Dette er prosentvis </a:t>
            </a:r>
            <a:r>
              <a:rPr lang="nb-NO" dirty="0" err="1">
                <a:solidFill>
                  <a:schemeClr val="bg1"/>
                </a:solidFill>
              </a:rPr>
              <a:t>andelsøkning</a:t>
            </a:r>
            <a:r>
              <a:rPr lang="nb-NO" dirty="0">
                <a:solidFill>
                  <a:schemeClr val="bg1"/>
                </a:solidFill>
              </a:rPr>
              <a:t> for organisk synlighet totalt i 2023. Sammenlignet med konkurrenter.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8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Markedsandel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7</a:t>
            </a:fld>
            <a:endParaRPr lang="sv-SE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5448C95-35CC-3675-A7EE-9B5AB32DC1BA}"/>
              </a:ext>
            </a:extLst>
          </p:cNvPr>
          <p:cNvGrpSpPr/>
          <p:nvPr/>
        </p:nvGrpSpPr>
        <p:grpSpPr>
          <a:xfrm>
            <a:off x="8037031" y="2694118"/>
            <a:ext cx="14816728" cy="8876438"/>
            <a:chOff x="8002292" y="2591231"/>
            <a:chExt cx="14816728" cy="8876438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531BF657-971E-C9DF-DC7F-A34E6BB70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246" t="22523" r="3254" b="16215"/>
            <a:stretch/>
          </p:blipFill>
          <p:spPr>
            <a:xfrm>
              <a:off x="8002292" y="2591231"/>
              <a:ext cx="14816728" cy="8876438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4EDF4967-DE55-6ED1-C056-CF2B150F4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62" t="22523" r="68725" b="16215"/>
            <a:stretch/>
          </p:blipFill>
          <p:spPr>
            <a:xfrm>
              <a:off x="8002292" y="2591231"/>
              <a:ext cx="3456283" cy="8876438"/>
            </a:xfrm>
            <a:prstGeom prst="rect">
              <a:avLst/>
            </a:prstGeom>
          </p:spPr>
        </p:pic>
      </p:grp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2989952"/>
            <a:ext cx="663531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Vi har laget et dashboard som måler vekst for relevante søkeord og emner i Google, sammenlignet med de største konkurrentene.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Dette kan være aktører i andre bransjer men som likevel innehar synligheten vi har som mål å oppnå.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I 2023 har synligheten i organiske søk økt med </a:t>
            </a:r>
            <a:r>
              <a:rPr lang="nb-NO" b="1" dirty="0">
                <a:solidFill>
                  <a:schemeClr val="bg1"/>
                </a:solidFill>
              </a:rPr>
              <a:t>257% </a:t>
            </a:r>
            <a:r>
              <a:rPr lang="nb-NO" dirty="0">
                <a:solidFill>
                  <a:schemeClr val="bg1"/>
                </a:solidFill>
              </a:rPr>
              <a:t>for Visit Røros og Østerdalen.</a:t>
            </a:r>
            <a:endParaRPr lang="nb-NO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2800" dirty="0">
                <a:solidFill>
                  <a:schemeClr val="bg1"/>
                </a:solidFill>
              </a:rPr>
              <a:t>Verktøy: Semrush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5A137DB-3D39-C188-4EEE-F6B38D258065}"/>
              </a:ext>
            </a:extLst>
          </p:cNvPr>
          <p:cNvSpPr txBox="1"/>
          <p:nvPr/>
        </p:nvSpPr>
        <p:spPr>
          <a:xfrm>
            <a:off x="8117713" y="1125916"/>
            <a:ext cx="12196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+257%</a:t>
            </a:r>
            <a:endParaRPr lang="nb-NO" sz="8000" dirty="0">
              <a:solidFill>
                <a:schemeClr val="bg1"/>
              </a:solidFill>
            </a:endParaRP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AC1DF51A-DC15-87FE-18DE-9EA3DE7AA531}"/>
              </a:ext>
            </a:extLst>
          </p:cNvPr>
          <p:cNvSpPr/>
          <p:nvPr/>
        </p:nvSpPr>
        <p:spPr>
          <a:xfrm>
            <a:off x="7557247" y="4390591"/>
            <a:ext cx="703557" cy="477244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14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Markedsandel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8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2" y="3420256"/>
            <a:ext cx="4080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Eksempel på vekst i sammenligning med andre aktører.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 har økt andelene i forhold til de fleste konkurrentene.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Størst andel overlappende med trondelag.com.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5A137DB-3D39-C188-4EEE-F6B38D258065}"/>
              </a:ext>
            </a:extLst>
          </p:cNvPr>
          <p:cNvSpPr txBox="1"/>
          <p:nvPr/>
        </p:nvSpPr>
        <p:spPr>
          <a:xfrm>
            <a:off x="8117713" y="1125916"/>
            <a:ext cx="12196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+257%</a:t>
            </a:r>
            <a:endParaRPr lang="nb-NO" sz="8000" dirty="0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0C72697-BA05-05E5-9D47-8E24E1698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" t="33711" r="7893" b="5398"/>
          <a:stretch/>
        </p:blipFill>
        <p:spPr>
          <a:xfrm>
            <a:off x="5571347" y="3534285"/>
            <a:ext cx="17584488" cy="6647429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AC1DF51A-DC15-87FE-18DE-9EA3DE7AA531}"/>
              </a:ext>
            </a:extLst>
          </p:cNvPr>
          <p:cNvSpPr/>
          <p:nvPr/>
        </p:nvSpPr>
        <p:spPr>
          <a:xfrm>
            <a:off x="4952829" y="8370922"/>
            <a:ext cx="703557" cy="477244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22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Topp 3-plasseringer i Google: Vekst +246%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9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24229" y="3637500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CFD3199-4718-F34F-F580-991D96380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4" t="31568" r="3555" b="12766"/>
          <a:stretch/>
        </p:blipFill>
        <p:spPr>
          <a:xfrm>
            <a:off x="1904206" y="3207194"/>
            <a:ext cx="20574000" cy="78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6" ma:contentTypeDescription="Create a new document." ma:contentTypeScope="" ma:versionID="708d7fa6c2ecc464925f2b7a498ad758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5de9aa2e14c38ecc95c2c62160be349b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F7895D-8AB6-4C2D-AB70-B8C5CDF44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3850</TotalTime>
  <Words>903</Words>
  <Application>Microsoft Office PowerPoint</Application>
  <PresentationFormat>Egendefinert</PresentationFormat>
  <Paragraphs>167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Beausite Classic Clear</vt:lpstr>
      <vt:lpstr>Calibri</vt:lpstr>
      <vt:lpstr>EB Garamond</vt:lpstr>
      <vt:lpstr>Office-tema</vt:lpstr>
      <vt:lpstr>Nøkkeltall roros.no 2023</vt:lpstr>
      <vt:lpstr>Høydepunkter 2023</vt:lpstr>
      <vt:lpstr>KPI www.roros.no</vt:lpstr>
      <vt:lpstr>KPI/NØKKELTALL 2023</vt:lpstr>
      <vt:lpstr>KPI Organisk synlighet</vt:lpstr>
      <vt:lpstr>Rangeringsdistribusjon</vt:lpstr>
      <vt:lpstr>Markedsandel</vt:lpstr>
      <vt:lpstr>Markedsandel</vt:lpstr>
      <vt:lpstr>Topp 3-plasseringer i Google: Vekst +246%</vt:lpstr>
      <vt:lpstr>Søkeord og emner med vekst</vt:lpstr>
      <vt:lpstr>Nøkkeltall Google Search Console</vt:lpstr>
      <vt:lpstr>Henvisningstrafikk</vt:lpstr>
      <vt:lpstr>Sideautoritet DA</vt:lpstr>
      <vt:lpstr>Kilder og brukere</vt:lpstr>
      <vt:lpstr>Demografiske tall</vt:lpstr>
      <vt:lpstr>Kanaler trafikk</vt:lpstr>
      <vt:lpstr>Flater og skjermer</vt:lpstr>
      <vt:lpstr>Overnatting</vt:lpstr>
      <vt:lpstr>Overnatting: slik har vi jobbet</vt:lpstr>
      <vt:lpstr>Overnatting: slik har vi jobbet</vt:lpstr>
      <vt:lpstr>Overnatting: vekst i 2023</vt:lpstr>
      <vt:lpstr>Overnatting: organisk vekst</vt:lpstr>
      <vt:lpstr>Overnatting: vekst i 2023</vt:lpstr>
      <vt:lpstr>Overnatting: vekst i 2023</vt:lpstr>
      <vt:lpstr>Overnatting: Sider og trafikk</vt:lpstr>
      <vt:lpstr>Forklaringer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Mali Finborud</dc:creator>
  <cp:lastModifiedBy>Bjørn Marius Narjord</cp:lastModifiedBy>
  <cp:revision>70</cp:revision>
  <dcterms:created xsi:type="dcterms:W3CDTF">2024-01-25T18:36:20Z</dcterms:created>
  <dcterms:modified xsi:type="dcterms:W3CDTF">2024-02-07T07:10:30Z</dcterms:modified>
</cp:coreProperties>
</file>